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5430500" cy="10287000"/>
  <p:notesSz cx="6858000" cy="9144000"/>
  <p:embeddedFontLst>
    <p:embeddedFont>
      <p:font typeface="Jorick"/>
      <p:bold r:id="rId29"/>
    </p:embeddedFont>
    <p:embeddedFont>
      <p:font typeface="Calibri" panose="020F0502020204030204" charset="0"/>
      <p:regular r:id="rId30"/>
      <p:bold r:id="rId31"/>
      <p:italic r:id="rId32"/>
      <p:boldItalic r:id="rId33"/>
    </p:embeddedFont>
    <p:embeddedFont>
      <p:font typeface="Etna Sans Serif" panose="02000600000000000000"/>
      <p:regular r:id="rId34"/>
    </p:embeddedFont>
    <p:embeddedFont>
      <p:font typeface="Inter" panose="020B0502030000000004"/>
      <p:regular r:id="rId35"/>
    </p:embeddedFont>
    <p:embeddedFont>
      <p:font typeface="Poppins Ultra-Bold" panose="00000900000000000000"/>
      <p:bold r:id="rId36"/>
    </p:embeddedFont>
    <p:embeddedFont>
      <p:font typeface="Poppins" panose="00000500000000000000"/>
      <p:regular r:id="rId37"/>
    </p:embeddedFont>
    <p:embeddedFont>
      <p:font typeface="Poppins Ultra-Bold Italics" panose="00000900000000000000"/>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4.png"/><Relationship Id="rId6" Type="http://schemas.openxmlformats.org/officeDocument/2006/relationships/image" Target="../media/image3.svg"/><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7.sv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15.png"/><Relationship Id="rId3" Type="http://schemas.openxmlformats.org/officeDocument/2006/relationships/image" Target="../media/image9.svg"/><Relationship Id="rId2" Type="http://schemas.openxmlformats.org/officeDocument/2006/relationships/image" Target="../media/image14.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7.png"/><Relationship Id="rId3" Type="http://schemas.openxmlformats.org/officeDocument/2006/relationships/image" Target="../media/image11.svg"/><Relationship Id="rId2" Type="http://schemas.openxmlformats.org/officeDocument/2006/relationships/image" Target="../media/image16.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svg"/><Relationship Id="rId3" Type="http://schemas.openxmlformats.org/officeDocument/2006/relationships/image" Target="../media/image21.png"/><Relationship Id="rId2" Type="http://schemas.openxmlformats.org/officeDocument/2006/relationships/image" Target="../media/image13.sv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svg"/><Relationship Id="rId7" Type="http://schemas.openxmlformats.org/officeDocument/2006/relationships/image" Target="../media/image26.png"/><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25.png"/><Relationship Id="rId3" Type="http://schemas.openxmlformats.org/officeDocument/2006/relationships/image" Target="../media/image5.png"/><Relationship Id="rId2" Type="http://schemas.openxmlformats.org/officeDocument/2006/relationships/image" Target="../media/image15.sv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16.svg"/><Relationship Id="rId4" Type="http://schemas.openxmlformats.org/officeDocument/2006/relationships/image" Target="../media/image25.png"/><Relationship Id="rId3" Type="http://schemas.openxmlformats.org/officeDocument/2006/relationships/image" Target="../media/image9.png"/><Relationship Id="rId2" Type="http://schemas.openxmlformats.org/officeDocument/2006/relationships/image" Target="../media/image18.sv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jpeg"/><Relationship Id="rId3" Type="http://schemas.openxmlformats.org/officeDocument/2006/relationships/image" Target="../media/image16.svg"/><Relationship Id="rId2" Type="http://schemas.openxmlformats.org/officeDocument/2006/relationships/image" Target="../media/image25.pn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6.svg"/><Relationship Id="rId4" Type="http://schemas.openxmlformats.org/officeDocument/2006/relationships/image" Target="../media/image25.png"/><Relationship Id="rId3" Type="http://schemas.openxmlformats.org/officeDocument/2006/relationships/image" Target="../media/image9.png"/><Relationship Id="rId2" Type="http://schemas.openxmlformats.org/officeDocument/2006/relationships/image" Target="../media/image18.sv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carolinadance.com/raleigh-dance-lessons/latin/mamb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en.wikipedia.org/wiki/Panart" TargetMode="External"/><Relationship Id="rId1" Type="http://schemas.openxmlformats.org/officeDocument/2006/relationships/hyperlink" Target="https://en.wikipedia.org/wiki/La_Enga%C3%B1adora" TargetMode="External"/></Relationships>
</file>

<file path=ppt/slides/_rels/slide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6.svg"/><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6.png"/><Relationship Id="rId2" Type="http://schemas.openxmlformats.org/officeDocument/2006/relationships/image" Target="../media/image5.svg"/><Relationship Id="rId10"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7.sv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TextBox 2"/>
          <p:cNvSpPr txBox="1"/>
          <p:nvPr/>
        </p:nvSpPr>
        <p:spPr>
          <a:xfrm>
            <a:off x="3800581" y="2801526"/>
            <a:ext cx="7829337" cy="964658"/>
          </a:xfrm>
          <a:prstGeom prst="rect">
            <a:avLst/>
          </a:prstGeom>
        </p:spPr>
        <p:txBody>
          <a:bodyPr lIns="0" tIns="0" rIns="0" bIns="0" rtlCol="0" anchor="t">
            <a:spAutoFit/>
          </a:bodyPr>
          <a:lstStyle/>
          <a:p>
            <a:pPr algn="ctr">
              <a:lnSpc>
                <a:spcPts val="7310"/>
              </a:lnSpc>
            </a:pPr>
            <a:r>
              <a:rPr lang="en-US" sz="7310">
                <a:solidFill>
                  <a:srgbClr val="FDECCF"/>
                </a:solidFill>
                <a:latin typeface="Genty" panose="00000500000000000000"/>
              </a:rPr>
              <a:t>Dance and Fitness</a:t>
            </a:r>
            <a:endParaRPr lang="en-US" sz="7310">
              <a:solidFill>
                <a:srgbClr val="FDECCF"/>
              </a:solidFill>
              <a:latin typeface="Genty" panose="00000500000000000000"/>
            </a:endParaRPr>
          </a:p>
        </p:txBody>
      </p:sp>
      <p:sp>
        <p:nvSpPr>
          <p:cNvPr id="3" name="TextBox 3"/>
          <p:cNvSpPr txBox="1"/>
          <p:nvPr/>
        </p:nvSpPr>
        <p:spPr>
          <a:xfrm>
            <a:off x="1452011" y="3798113"/>
            <a:ext cx="12526479" cy="3367079"/>
          </a:xfrm>
          <a:prstGeom prst="rect">
            <a:avLst/>
          </a:prstGeom>
        </p:spPr>
        <p:txBody>
          <a:bodyPr lIns="0" tIns="0" rIns="0" bIns="0" rtlCol="0" anchor="t">
            <a:spAutoFit/>
          </a:bodyPr>
          <a:lstStyle/>
          <a:p>
            <a:pPr marL="0" lvl="0" indent="0" algn="ctr">
              <a:lnSpc>
                <a:spcPts val="19805"/>
              </a:lnSpc>
              <a:spcBef>
                <a:spcPct val="0"/>
              </a:spcBef>
            </a:pPr>
            <a:r>
              <a:rPr lang="en-US" sz="19805" spc="-1287">
                <a:solidFill>
                  <a:srgbClr val="FDECCF"/>
                </a:solidFill>
                <a:latin typeface="Genty" panose="00000500000000000000"/>
              </a:rPr>
              <a:t>ChaChaCha</a:t>
            </a:r>
            <a:endParaRPr lang="en-US" sz="19805" spc="-1287">
              <a:solidFill>
                <a:srgbClr val="FDECCF"/>
              </a:solidFill>
              <a:latin typeface="Genty" panose="00000500000000000000"/>
            </a:endParaRPr>
          </a:p>
        </p:txBody>
      </p:sp>
      <p:grpSp>
        <p:nvGrpSpPr>
          <p:cNvPr id="4" name="Group 4"/>
          <p:cNvGrpSpPr/>
          <p:nvPr/>
        </p:nvGrpSpPr>
        <p:grpSpPr>
          <a:xfrm rot="0">
            <a:off x="4427201" y="6789378"/>
            <a:ext cx="6576098" cy="751576"/>
            <a:chOff x="0" y="0"/>
            <a:chExt cx="2165499" cy="247493"/>
          </a:xfrm>
        </p:grpSpPr>
        <p:sp>
          <p:nvSpPr>
            <p:cNvPr id="5" name="Freeform 5"/>
            <p:cNvSpPr/>
            <p:nvPr/>
          </p:nvSpPr>
          <p:spPr>
            <a:xfrm>
              <a:off x="0" y="0"/>
              <a:ext cx="2165499" cy="247493"/>
            </a:xfrm>
            <a:custGeom>
              <a:avLst/>
              <a:gdLst/>
              <a:ahLst/>
              <a:cxnLst/>
              <a:rect l="l" t="t" r="r" b="b"/>
              <a:pathLst>
                <a:path w="2165499" h="247493">
                  <a:moveTo>
                    <a:pt x="23546" y="0"/>
                  </a:moveTo>
                  <a:lnTo>
                    <a:pt x="2141954" y="0"/>
                  </a:lnTo>
                  <a:cubicBezTo>
                    <a:pt x="2148199" y="0"/>
                    <a:pt x="2154187" y="2481"/>
                    <a:pt x="2158603" y="6896"/>
                  </a:cubicBezTo>
                  <a:cubicBezTo>
                    <a:pt x="2163019" y="11312"/>
                    <a:pt x="2165499" y="17301"/>
                    <a:pt x="2165499" y="23546"/>
                  </a:cubicBezTo>
                  <a:lnTo>
                    <a:pt x="2165499" y="223947"/>
                  </a:lnTo>
                  <a:cubicBezTo>
                    <a:pt x="2165499" y="230192"/>
                    <a:pt x="2163019" y="236181"/>
                    <a:pt x="2158603" y="240596"/>
                  </a:cubicBezTo>
                  <a:cubicBezTo>
                    <a:pt x="2154187" y="245012"/>
                    <a:pt x="2148199" y="247493"/>
                    <a:pt x="2141954" y="247493"/>
                  </a:cubicBezTo>
                  <a:lnTo>
                    <a:pt x="23546" y="247493"/>
                  </a:lnTo>
                  <a:cubicBezTo>
                    <a:pt x="17301" y="247493"/>
                    <a:pt x="11312" y="245012"/>
                    <a:pt x="6896" y="240596"/>
                  </a:cubicBezTo>
                  <a:cubicBezTo>
                    <a:pt x="2481" y="236181"/>
                    <a:pt x="0" y="230192"/>
                    <a:pt x="0" y="223947"/>
                  </a:cubicBezTo>
                  <a:lnTo>
                    <a:pt x="0" y="23546"/>
                  </a:lnTo>
                  <a:cubicBezTo>
                    <a:pt x="0" y="17301"/>
                    <a:pt x="2481" y="11312"/>
                    <a:pt x="6896" y="6896"/>
                  </a:cubicBezTo>
                  <a:cubicBezTo>
                    <a:pt x="11312" y="2481"/>
                    <a:pt x="17301" y="0"/>
                    <a:pt x="23546" y="0"/>
                  </a:cubicBezTo>
                  <a:close/>
                </a:path>
              </a:pathLst>
            </a:custGeom>
            <a:solidFill>
              <a:srgbClr val="FDECCF"/>
            </a:solidFill>
            <a:ln w="66675">
              <a:solidFill>
                <a:srgbClr val="000000"/>
              </a:solidFill>
            </a:ln>
          </p:spPr>
        </p:sp>
        <p:sp>
          <p:nvSpPr>
            <p:cNvPr id="6" name="TextBox 6"/>
            <p:cNvSpPr txBox="1"/>
            <p:nvPr/>
          </p:nvSpPr>
          <p:spPr>
            <a:xfrm>
              <a:off x="0" y="-28575"/>
              <a:ext cx="812800" cy="841375"/>
            </a:xfrm>
            <a:prstGeom prst="rect">
              <a:avLst/>
            </a:prstGeom>
          </p:spPr>
          <p:txBody>
            <a:bodyPr lIns="40630" tIns="40630" rIns="40630" bIns="40630" rtlCol="0" anchor="ctr"/>
            <a:lstStyle/>
            <a:p>
              <a:pPr algn="ctr">
                <a:lnSpc>
                  <a:spcPts val="2125"/>
                </a:lnSpc>
              </a:pPr>
            </a:p>
          </p:txBody>
        </p:sp>
      </p:grpSp>
      <p:sp>
        <p:nvSpPr>
          <p:cNvPr id="7" name="Freeform 7"/>
          <p:cNvSpPr/>
          <p:nvPr/>
        </p:nvSpPr>
        <p:spPr>
          <a:xfrm flipH="1">
            <a:off x="12313619" y="6590436"/>
            <a:ext cx="2224521" cy="2282625"/>
          </a:xfrm>
          <a:custGeom>
            <a:avLst/>
            <a:gdLst/>
            <a:ahLst/>
            <a:cxnLst/>
            <a:rect l="l" t="t" r="r" b="b"/>
            <a:pathLst>
              <a:path w="2224521" h="2282625">
                <a:moveTo>
                  <a:pt x="2224522" y="0"/>
                </a:moveTo>
                <a:lnTo>
                  <a:pt x="0" y="0"/>
                </a:lnTo>
                <a:lnTo>
                  <a:pt x="0" y="2282624"/>
                </a:lnTo>
                <a:lnTo>
                  <a:pt x="2224522" y="2282624"/>
                </a:lnTo>
                <a:lnTo>
                  <a:pt x="2224522"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rot="834130">
            <a:off x="2092140" y="2217964"/>
            <a:ext cx="959784" cy="1454218"/>
          </a:xfrm>
          <a:custGeom>
            <a:avLst/>
            <a:gdLst/>
            <a:ahLst/>
            <a:cxnLst/>
            <a:rect l="l" t="t" r="r" b="b"/>
            <a:pathLst>
              <a:path w="959784" h="1454218">
                <a:moveTo>
                  <a:pt x="0" y="0"/>
                </a:moveTo>
                <a:lnTo>
                  <a:pt x="959783" y="0"/>
                </a:lnTo>
                <a:lnTo>
                  <a:pt x="959783" y="1454217"/>
                </a:lnTo>
                <a:lnTo>
                  <a:pt x="0" y="14542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221215">
            <a:off x="1107709" y="7330761"/>
            <a:ext cx="2198228" cy="1007188"/>
          </a:xfrm>
          <a:custGeom>
            <a:avLst/>
            <a:gdLst/>
            <a:ahLst/>
            <a:cxnLst/>
            <a:rect l="l" t="t" r="r" b="b"/>
            <a:pathLst>
              <a:path w="2198228" h="1007188">
                <a:moveTo>
                  <a:pt x="0" y="0"/>
                </a:moveTo>
                <a:lnTo>
                  <a:pt x="2198228" y="0"/>
                </a:lnTo>
                <a:lnTo>
                  <a:pt x="2198228" y="1007188"/>
                </a:lnTo>
                <a:lnTo>
                  <a:pt x="0" y="10071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586281">
            <a:off x="11705820" y="2114529"/>
            <a:ext cx="2267174" cy="1088244"/>
          </a:xfrm>
          <a:custGeom>
            <a:avLst/>
            <a:gdLst/>
            <a:ahLst/>
            <a:cxnLst/>
            <a:rect l="l" t="t" r="r" b="b"/>
            <a:pathLst>
              <a:path w="2267174" h="1088244">
                <a:moveTo>
                  <a:pt x="0" y="0"/>
                </a:moveTo>
                <a:lnTo>
                  <a:pt x="2267174" y="0"/>
                </a:lnTo>
                <a:lnTo>
                  <a:pt x="2267174" y="1088244"/>
                </a:lnTo>
                <a:lnTo>
                  <a:pt x="0" y="1088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5145796" y="6789216"/>
            <a:ext cx="5138908" cy="666227"/>
          </a:xfrm>
          <a:prstGeom prst="rect">
            <a:avLst/>
          </a:prstGeom>
        </p:spPr>
        <p:txBody>
          <a:bodyPr lIns="0" tIns="0" rIns="0" bIns="0" rtlCol="0" anchor="t">
            <a:spAutoFit/>
          </a:bodyPr>
          <a:lstStyle/>
          <a:p>
            <a:pPr algn="ctr">
              <a:lnSpc>
                <a:spcPts val="5375"/>
              </a:lnSpc>
            </a:pPr>
            <a:r>
              <a:rPr lang="en-US" sz="3840">
                <a:solidFill>
                  <a:srgbClr val="000000"/>
                </a:solidFill>
                <a:latin typeface="Jorick"/>
              </a:rPr>
              <a:t>Group 7</a:t>
            </a:r>
            <a:endParaRPr lang="en-US" sz="3840">
              <a:solidFill>
                <a:srgbClr val="000000"/>
              </a:solidFill>
              <a:latin typeface="Jori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Freeform 2"/>
          <p:cNvSpPr/>
          <p:nvPr/>
        </p:nvSpPr>
        <p:spPr>
          <a:xfrm>
            <a:off x="-371678" y="-1407103"/>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2598950" y="6801603"/>
            <a:ext cx="4250144" cy="4258029"/>
          </a:xfrm>
          <a:custGeom>
            <a:avLst/>
            <a:gdLst/>
            <a:ahLst/>
            <a:cxnLst/>
            <a:rect l="l" t="t" r="r" b="b"/>
            <a:pathLst>
              <a:path w="4250144" h="4258029">
                <a:moveTo>
                  <a:pt x="0" y="0"/>
                </a:moveTo>
                <a:lnTo>
                  <a:pt x="4250144" y="0"/>
                </a:lnTo>
                <a:lnTo>
                  <a:pt x="4250144" y="4258028"/>
                </a:lnTo>
                <a:lnTo>
                  <a:pt x="0" y="42580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8170033" y="2182183"/>
            <a:ext cx="6499046" cy="5922634"/>
          </a:xfrm>
          <a:custGeom>
            <a:avLst/>
            <a:gdLst/>
            <a:ahLst/>
            <a:cxnLst/>
            <a:rect l="l" t="t" r="r" b="b"/>
            <a:pathLst>
              <a:path w="6499046" h="5922634">
                <a:moveTo>
                  <a:pt x="0" y="0"/>
                </a:moveTo>
                <a:lnTo>
                  <a:pt x="6499046" y="0"/>
                </a:lnTo>
                <a:lnTo>
                  <a:pt x="6499046" y="5922634"/>
                </a:lnTo>
                <a:lnTo>
                  <a:pt x="0" y="5922634"/>
                </a:lnTo>
                <a:lnTo>
                  <a:pt x="0" y="0"/>
                </a:lnTo>
                <a:close/>
              </a:path>
            </a:pathLst>
          </a:custGeom>
          <a:blipFill>
            <a:blip r:embed="rId3"/>
            <a:stretch>
              <a:fillRect/>
            </a:stretch>
          </a:blipFill>
        </p:spPr>
      </p:sp>
      <p:sp>
        <p:nvSpPr>
          <p:cNvPr id="5" name="TextBox 5"/>
          <p:cNvSpPr txBox="1"/>
          <p:nvPr/>
        </p:nvSpPr>
        <p:spPr>
          <a:xfrm>
            <a:off x="1505588" y="2105983"/>
            <a:ext cx="5928670" cy="649033"/>
          </a:xfrm>
          <a:prstGeom prst="rect">
            <a:avLst/>
          </a:prstGeom>
        </p:spPr>
        <p:txBody>
          <a:bodyPr lIns="0" tIns="0" rIns="0" bIns="0" rtlCol="0" anchor="t">
            <a:spAutoFit/>
          </a:bodyPr>
          <a:lstStyle/>
          <a:p>
            <a:pPr algn="ctr">
              <a:lnSpc>
                <a:spcPts val="5315"/>
              </a:lnSpc>
              <a:spcBef>
                <a:spcPct val="0"/>
              </a:spcBef>
            </a:pPr>
            <a:r>
              <a:rPr lang="en-US" sz="3795">
                <a:solidFill>
                  <a:srgbClr val="FDECCF"/>
                </a:solidFill>
                <a:latin typeface="Lucky Bones" panose="00000800000000000000"/>
              </a:rPr>
              <a:t>Basic Side Step for Women</a:t>
            </a:r>
            <a:endParaRPr lang="en-US" sz="3795">
              <a:solidFill>
                <a:srgbClr val="FDECCF"/>
              </a:solidFill>
              <a:latin typeface="Lucky Bones" panose="00000800000000000000"/>
            </a:endParaRPr>
          </a:p>
        </p:txBody>
      </p:sp>
      <p:sp>
        <p:nvSpPr>
          <p:cNvPr id="6" name="TextBox 6"/>
          <p:cNvSpPr txBox="1"/>
          <p:nvPr/>
        </p:nvSpPr>
        <p:spPr>
          <a:xfrm>
            <a:off x="874183" y="3075567"/>
            <a:ext cx="7191480" cy="4944116"/>
          </a:xfrm>
          <a:prstGeom prst="rect">
            <a:avLst/>
          </a:prstGeom>
        </p:spPr>
        <p:txBody>
          <a:bodyPr lIns="0" tIns="0" rIns="0" bIns="0" rtlCol="0" anchor="t">
            <a:spAutoFit/>
          </a:bodyPr>
          <a:lstStyle/>
          <a:p>
            <a:pPr marL="608330" lvl="1" indent="-304165" algn="just">
              <a:lnSpc>
                <a:spcPts val="3940"/>
              </a:lnSpc>
              <a:buFont typeface="Arial" panose="020B0604020202020204"/>
              <a:buChar char="•"/>
            </a:pPr>
            <a:r>
              <a:rPr lang="en-US" sz="2815">
                <a:solidFill>
                  <a:srgbClr val="FDECCF"/>
                </a:solidFill>
                <a:latin typeface="Lucky Bones" panose="00000800000000000000"/>
              </a:rPr>
              <a:t> </a:t>
            </a:r>
            <a:r>
              <a:rPr lang="en-US" sz="2815">
                <a:solidFill>
                  <a:srgbClr val="FDECCF"/>
                </a:solidFill>
                <a:latin typeface="Lucky Bones" panose="00000800000000000000"/>
              </a:rPr>
              <a:t>Sidestep to the right with your right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Step forward &amp; right with your left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Right foot in place, weight shifts to it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Sidestep to the left with your left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Move your right foot to your left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Sidestep to the right with your left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Step backward &amp; left with your right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Left foot in place, weight shifts to it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Sidestep to the right with your right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Move your left foot to your right foot</a:t>
            </a:r>
            <a:endParaRPr lang="en-US" sz="2815">
              <a:solidFill>
                <a:srgbClr val="FDECCF"/>
              </a:solidFill>
              <a:latin typeface="Lucky Bones"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Freeform 2"/>
          <p:cNvSpPr/>
          <p:nvPr/>
        </p:nvSpPr>
        <p:spPr>
          <a:xfrm>
            <a:off x="-371678" y="-1407103"/>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1"/>
            <a:stretch>
              <a:fillRect/>
            </a:stretch>
          </a:blipFill>
        </p:spPr>
      </p:sp>
      <p:sp>
        <p:nvSpPr>
          <p:cNvPr id="3" name="Freeform 3"/>
          <p:cNvSpPr/>
          <p:nvPr/>
        </p:nvSpPr>
        <p:spPr>
          <a:xfrm>
            <a:off x="12598950" y="6801603"/>
            <a:ext cx="4250144" cy="4258029"/>
          </a:xfrm>
          <a:custGeom>
            <a:avLst/>
            <a:gdLst/>
            <a:ahLst/>
            <a:cxnLst/>
            <a:rect l="l" t="t" r="r" b="b"/>
            <a:pathLst>
              <a:path w="4250144" h="4258029">
                <a:moveTo>
                  <a:pt x="0" y="0"/>
                </a:moveTo>
                <a:lnTo>
                  <a:pt x="4250144" y="0"/>
                </a:lnTo>
                <a:lnTo>
                  <a:pt x="4250144" y="4258028"/>
                </a:lnTo>
                <a:lnTo>
                  <a:pt x="0" y="4258028"/>
                </a:lnTo>
                <a:lnTo>
                  <a:pt x="0" y="0"/>
                </a:lnTo>
                <a:close/>
              </a:path>
            </a:pathLst>
          </a:custGeom>
          <a:blipFill>
            <a:blip r:embed="rId1"/>
            <a:stretch>
              <a:fillRect/>
            </a:stretch>
          </a:blipFill>
        </p:spPr>
      </p:sp>
      <p:sp>
        <p:nvSpPr>
          <p:cNvPr id="4" name="Freeform 4"/>
          <p:cNvSpPr/>
          <p:nvPr/>
        </p:nvSpPr>
        <p:spPr>
          <a:xfrm>
            <a:off x="8770597" y="2835113"/>
            <a:ext cx="5581047" cy="4616773"/>
          </a:xfrm>
          <a:custGeom>
            <a:avLst/>
            <a:gdLst/>
            <a:ahLst/>
            <a:cxnLst/>
            <a:rect l="l" t="t" r="r" b="b"/>
            <a:pathLst>
              <a:path w="5581047" h="4616773">
                <a:moveTo>
                  <a:pt x="0" y="0"/>
                </a:moveTo>
                <a:lnTo>
                  <a:pt x="5581046" y="0"/>
                </a:lnTo>
                <a:lnTo>
                  <a:pt x="5581046" y="4616774"/>
                </a:lnTo>
                <a:lnTo>
                  <a:pt x="0" y="4616774"/>
                </a:lnTo>
                <a:lnTo>
                  <a:pt x="0" y="0"/>
                </a:lnTo>
                <a:close/>
              </a:path>
            </a:pathLst>
          </a:custGeom>
          <a:blipFill>
            <a:blip r:embed="rId2"/>
            <a:stretch>
              <a:fillRect l="-356" t="-988" r="-11030"/>
            </a:stretch>
          </a:blipFill>
        </p:spPr>
      </p:sp>
      <p:sp>
        <p:nvSpPr>
          <p:cNvPr id="5" name="TextBox 5"/>
          <p:cNvSpPr txBox="1"/>
          <p:nvPr/>
        </p:nvSpPr>
        <p:spPr>
          <a:xfrm>
            <a:off x="739961" y="2647356"/>
            <a:ext cx="4561806" cy="550876"/>
          </a:xfrm>
          <a:prstGeom prst="rect">
            <a:avLst/>
          </a:prstGeom>
        </p:spPr>
        <p:txBody>
          <a:bodyPr lIns="0" tIns="0" rIns="0" bIns="0" rtlCol="0" anchor="t">
            <a:spAutoFit/>
          </a:bodyPr>
          <a:lstStyle/>
          <a:p>
            <a:pPr algn="ctr">
              <a:lnSpc>
                <a:spcPts val="4580"/>
              </a:lnSpc>
              <a:spcBef>
                <a:spcPct val="0"/>
              </a:spcBef>
            </a:pPr>
            <a:r>
              <a:rPr lang="en-US" sz="3270">
                <a:solidFill>
                  <a:srgbClr val="FDECCF"/>
                </a:solidFill>
                <a:latin typeface="Lucky Bones" panose="00000800000000000000"/>
              </a:rPr>
              <a:t> </a:t>
            </a:r>
            <a:endParaRPr lang="en-US" sz="3270">
              <a:solidFill>
                <a:srgbClr val="FDECCF"/>
              </a:solidFill>
              <a:latin typeface="Lucky Bones" panose="00000800000000000000"/>
            </a:endParaRPr>
          </a:p>
        </p:txBody>
      </p:sp>
      <p:sp>
        <p:nvSpPr>
          <p:cNvPr id="6" name="TextBox 6"/>
          <p:cNvSpPr txBox="1"/>
          <p:nvPr/>
        </p:nvSpPr>
        <p:spPr>
          <a:xfrm>
            <a:off x="1113581" y="2875169"/>
            <a:ext cx="6853399" cy="4516033"/>
          </a:xfrm>
          <a:prstGeom prst="rect">
            <a:avLst/>
          </a:prstGeom>
        </p:spPr>
        <p:txBody>
          <a:bodyPr lIns="0" tIns="0" rIns="0" bIns="0" rtlCol="0" anchor="t">
            <a:spAutoFit/>
          </a:bodyPr>
          <a:lstStyle/>
          <a:p>
            <a:pPr>
              <a:lnSpc>
                <a:spcPts val="5125"/>
              </a:lnSpc>
              <a:spcBef>
                <a:spcPct val="0"/>
              </a:spcBef>
            </a:pPr>
            <a:r>
              <a:rPr lang="en-US" sz="3660">
                <a:solidFill>
                  <a:srgbClr val="FDECCF"/>
                </a:solidFill>
                <a:latin typeface="Lucky Bones" panose="00000800000000000000"/>
              </a:rPr>
              <a:t>2. Hip Movement: The hip movement is a key element of the cha-cha. Dancers must master the technique of moving their hips in a fluid and rhythmic manner, which adds to the dance's distinctive Latin flavor.</a:t>
            </a:r>
            <a:endParaRPr lang="en-US" sz="3660">
              <a:solidFill>
                <a:srgbClr val="FDECCF"/>
              </a:solidFill>
              <a:latin typeface="Lucky Bones" panose="000008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Freeform 2"/>
          <p:cNvSpPr/>
          <p:nvPr/>
        </p:nvSpPr>
        <p:spPr>
          <a:xfrm>
            <a:off x="-371678" y="-1407103"/>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1"/>
            <a:stretch>
              <a:fillRect/>
            </a:stretch>
          </a:blipFill>
        </p:spPr>
      </p:sp>
      <p:sp>
        <p:nvSpPr>
          <p:cNvPr id="3" name="Freeform 3"/>
          <p:cNvSpPr/>
          <p:nvPr/>
        </p:nvSpPr>
        <p:spPr>
          <a:xfrm>
            <a:off x="12598950" y="6801603"/>
            <a:ext cx="4250144" cy="4258029"/>
          </a:xfrm>
          <a:custGeom>
            <a:avLst/>
            <a:gdLst/>
            <a:ahLst/>
            <a:cxnLst/>
            <a:rect l="l" t="t" r="r" b="b"/>
            <a:pathLst>
              <a:path w="4250144" h="4258029">
                <a:moveTo>
                  <a:pt x="0" y="0"/>
                </a:moveTo>
                <a:lnTo>
                  <a:pt x="4250144" y="0"/>
                </a:lnTo>
                <a:lnTo>
                  <a:pt x="4250144" y="4258028"/>
                </a:lnTo>
                <a:lnTo>
                  <a:pt x="0" y="4258028"/>
                </a:lnTo>
                <a:lnTo>
                  <a:pt x="0" y="0"/>
                </a:lnTo>
                <a:close/>
              </a:path>
            </a:pathLst>
          </a:custGeom>
          <a:blipFill>
            <a:blip r:embed="rId1"/>
            <a:stretch>
              <a:fillRect/>
            </a:stretch>
          </a:blipFill>
        </p:spPr>
      </p:sp>
      <p:sp>
        <p:nvSpPr>
          <p:cNvPr id="4" name="Freeform 4"/>
          <p:cNvSpPr/>
          <p:nvPr/>
        </p:nvSpPr>
        <p:spPr>
          <a:xfrm>
            <a:off x="9346718" y="2212163"/>
            <a:ext cx="4859187" cy="5545435"/>
          </a:xfrm>
          <a:custGeom>
            <a:avLst/>
            <a:gdLst/>
            <a:ahLst/>
            <a:cxnLst/>
            <a:rect l="l" t="t" r="r" b="b"/>
            <a:pathLst>
              <a:path w="4859187" h="5545435">
                <a:moveTo>
                  <a:pt x="0" y="0"/>
                </a:moveTo>
                <a:lnTo>
                  <a:pt x="4859187" y="0"/>
                </a:lnTo>
                <a:lnTo>
                  <a:pt x="4859187" y="5545435"/>
                </a:lnTo>
                <a:lnTo>
                  <a:pt x="0" y="5545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224595" y="2786077"/>
            <a:ext cx="6952833" cy="4648172"/>
          </a:xfrm>
          <a:prstGeom prst="rect">
            <a:avLst/>
          </a:prstGeom>
        </p:spPr>
        <p:txBody>
          <a:bodyPr lIns="0" tIns="0" rIns="0" bIns="0" rtlCol="0" anchor="t">
            <a:spAutoFit/>
          </a:bodyPr>
          <a:lstStyle/>
          <a:p>
            <a:pPr>
              <a:lnSpc>
                <a:spcPts val="5285"/>
              </a:lnSpc>
              <a:spcBef>
                <a:spcPct val="0"/>
              </a:spcBef>
            </a:pPr>
            <a:r>
              <a:rPr lang="en-US" sz="3775">
                <a:solidFill>
                  <a:srgbClr val="FDECCF"/>
                </a:solidFill>
                <a:latin typeface="Lucky Bones" panose="00000800000000000000"/>
              </a:rPr>
              <a:t>3. Partnering Skills: Cha-cha is often danced with a partner. Dancers need to develop skills in leading and following, maintaining proper connection, and coordinating movements with their partner.</a:t>
            </a:r>
            <a:endParaRPr lang="en-US" sz="3775">
              <a:solidFill>
                <a:srgbClr val="FDECCF"/>
              </a:solidFill>
              <a:latin typeface="Lucky Bones" panose="000008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Freeform 2"/>
          <p:cNvSpPr/>
          <p:nvPr/>
        </p:nvSpPr>
        <p:spPr>
          <a:xfrm>
            <a:off x="-371678" y="-1407103"/>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1"/>
            <a:stretch>
              <a:fillRect/>
            </a:stretch>
          </a:blipFill>
        </p:spPr>
      </p:sp>
      <p:sp>
        <p:nvSpPr>
          <p:cNvPr id="3" name="Freeform 3"/>
          <p:cNvSpPr/>
          <p:nvPr/>
        </p:nvSpPr>
        <p:spPr>
          <a:xfrm>
            <a:off x="12598950" y="6801603"/>
            <a:ext cx="4250144" cy="4258029"/>
          </a:xfrm>
          <a:custGeom>
            <a:avLst/>
            <a:gdLst/>
            <a:ahLst/>
            <a:cxnLst/>
            <a:rect l="l" t="t" r="r" b="b"/>
            <a:pathLst>
              <a:path w="4250144" h="4258029">
                <a:moveTo>
                  <a:pt x="0" y="0"/>
                </a:moveTo>
                <a:lnTo>
                  <a:pt x="4250144" y="0"/>
                </a:lnTo>
                <a:lnTo>
                  <a:pt x="4250144" y="4258028"/>
                </a:lnTo>
                <a:lnTo>
                  <a:pt x="0" y="4258028"/>
                </a:lnTo>
                <a:lnTo>
                  <a:pt x="0" y="0"/>
                </a:lnTo>
                <a:close/>
              </a:path>
            </a:pathLst>
          </a:custGeom>
          <a:blipFill>
            <a:blip r:embed="rId1"/>
            <a:stretch>
              <a:fillRect/>
            </a:stretch>
          </a:blipFill>
        </p:spPr>
      </p:sp>
      <p:sp>
        <p:nvSpPr>
          <p:cNvPr id="4" name="Freeform 4"/>
          <p:cNvSpPr/>
          <p:nvPr/>
        </p:nvSpPr>
        <p:spPr>
          <a:xfrm>
            <a:off x="11301458" y="3186853"/>
            <a:ext cx="3727206" cy="4247529"/>
          </a:xfrm>
          <a:custGeom>
            <a:avLst/>
            <a:gdLst/>
            <a:ahLst/>
            <a:cxnLst/>
            <a:rect l="l" t="t" r="r" b="b"/>
            <a:pathLst>
              <a:path w="3727206" h="4247529">
                <a:moveTo>
                  <a:pt x="0" y="0"/>
                </a:moveTo>
                <a:lnTo>
                  <a:pt x="3727206" y="0"/>
                </a:lnTo>
                <a:lnTo>
                  <a:pt x="3727206" y="4247529"/>
                </a:lnTo>
                <a:lnTo>
                  <a:pt x="0" y="4247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224595" y="3120178"/>
            <a:ext cx="7072074" cy="3979969"/>
          </a:xfrm>
          <a:prstGeom prst="rect">
            <a:avLst/>
          </a:prstGeom>
        </p:spPr>
        <p:txBody>
          <a:bodyPr lIns="0" tIns="0" rIns="0" bIns="0" rtlCol="0" anchor="t">
            <a:spAutoFit/>
          </a:bodyPr>
          <a:lstStyle/>
          <a:p>
            <a:pPr>
              <a:lnSpc>
                <a:spcPts val="5285"/>
              </a:lnSpc>
              <a:spcBef>
                <a:spcPct val="0"/>
              </a:spcBef>
            </a:pPr>
            <a:r>
              <a:rPr lang="en-US" sz="3775">
                <a:solidFill>
                  <a:srgbClr val="FDECCF"/>
                </a:solidFill>
                <a:latin typeface="Lucky Bones" panose="00000800000000000000"/>
              </a:rPr>
              <a:t>4. Styling: Styling involves adding personal flair and expression to the dance. This can include arm movements, spins, and body movements that enhance the overall performance.</a:t>
            </a:r>
            <a:endParaRPr lang="en-US" sz="3775">
              <a:solidFill>
                <a:srgbClr val="FDECCF"/>
              </a:solidFill>
              <a:latin typeface="Lucky Bones" panose="00000800000000000000"/>
            </a:endParaRPr>
          </a:p>
        </p:txBody>
      </p:sp>
      <p:sp>
        <p:nvSpPr>
          <p:cNvPr id="6" name="Freeform 6"/>
          <p:cNvSpPr/>
          <p:nvPr/>
        </p:nvSpPr>
        <p:spPr>
          <a:xfrm>
            <a:off x="9135191" y="1683401"/>
            <a:ext cx="3620241" cy="6228372"/>
          </a:xfrm>
          <a:custGeom>
            <a:avLst/>
            <a:gdLst/>
            <a:ahLst/>
            <a:cxnLst/>
            <a:rect l="l" t="t" r="r" b="b"/>
            <a:pathLst>
              <a:path w="3620241" h="6228372">
                <a:moveTo>
                  <a:pt x="0" y="0"/>
                </a:moveTo>
                <a:lnTo>
                  <a:pt x="3620242" y="0"/>
                </a:lnTo>
                <a:lnTo>
                  <a:pt x="3620242" y="6228373"/>
                </a:lnTo>
                <a:lnTo>
                  <a:pt x="0" y="62283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Freeform 2"/>
          <p:cNvSpPr/>
          <p:nvPr/>
        </p:nvSpPr>
        <p:spPr>
          <a:xfrm>
            <a:off x="-371678" y="-1407103"/>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1"/>
            <a:stretch>
              <a:fillRect/>
            </a:stretch>
          </a:blipFill>
        </p:spPr>
      </p:sp>
      <p:sp>
        <p:nvSpPr>
          <p:cNvPr id="3" name="Freeform 3"/>
          <p:cNvSpPr/>
          <p:nvPr/>
        </p:nvSpPr>
        <p:spPr>
          <a:xfrm>
            <a:off x="12598950" y="6801603"/>
            <a:ext cx="4250144" cy="4258029"/>
          </a:xfrm>
          <a:custGeom>
            <a:avLst/>
            <a:gdLst/>
            <a:ahLst/>
            <a:cxnLst/>
            <a:rect l="l" t="t" r="r" b="b"/>
            <a:pathLst>
              <a:path w="4250144" h="4258029">
                <a:moveTo>
                  <a:pt x="0" y="0"/>
                </a:moveTo>
                <a:lnTo>
                  <a:pt x="4250144" y="0"/>
                </a:lnTo>
                <a:lnTo>
                  <a:pt x="4250144" y="4258028"/>
                </a:lnTo>
                <a:lnTo>
                  <a:pt x="0" y="4258028"/>
                </a:lnTo>
                <a:lnTo>
                  <a:pt x="0" y="0"/>
                </a:lnTo>
                <a:close/>
              </a:path>
            </a:pathLst>
          </a:custGeom>
          <a:blipFill>
            <a:blip r:embed="rId1"/>
            <a:stretch>
              <a:fillRect/>
            </a:stretch>
          </a:blipFill>
        </p:spPr>
      </p:sp>
      <p:sp>
        <p:nvSpPr>
          <p:cNvPr id="4" name="Freeform 4"/>
          <p:cNvSpPr/>
          <p:nvPr/>
        </p:nvSpPr>
        <p:spPr>
          <a:xfrm>
            <a:off x="8628540" y="2096799"/>
            <a:ext cx="1275386" cy="1835088"/>
          </a:xfrm>
          <a:custGeom>
            <a:avLst/>
            <a:gdLst/>
            <a:ahLst/>
            <a:cxnLst/>
            <a:rect l="l" t="t" r="r" b="b"/>
            <a:pathLst>
              <a:path w="1275386" h="1835088">
                <a:moveTo>
                  <a:pt x="0" y="0"/>
                </a:moveTo>
                <a:lnTo>
                  <a:pt x="1275386" y="0"/>
                </a:lnTo>
                <a:lnTo>
                  <a:pt x="1275386" y="1835088"/>
                </a:lnTo>
                <a:lnTo>
                  <a:pt x="0" y="1835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628236" y="3014343"/>
            <a:ext cx="1275386" cy="1835088"/>
          </a:xfrm>
          <a:custGeom>
            <a:avLst/>
            <a:gdLst/>
            <a:ahLst/>
            <a:cxnLst/>
            <a:rect l="l" t="t" r="r" b="b"/>
            <a:pathLst>
              <a:path w="1275386" h="1835088">
                <a:moveTo>
                  <a:pt x="0" y="0"/>
                </a:moveTo>
                <a:lnTo>
                  <a:pt x="1275386" y="0"/>
                </a:lnTo>
                <a:lnTo>
                  <a:pt x="1275386" y="1835088"/>
                </a:lnTo>
                <a:lnTo>
                  <a:pt x="0" y="1835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325954" y="3370428"/>
            <a:ext cx="5879951" cy="5064108"/>
          </a:xfrm>
          <a:custGeom>
            <a:avLst/>
            <a:gdLst/>
            <a:ahLst/>
            <a:cxnLst/>
            <a:rect l="l" t="t" r="r" b="b"/>
            <a:pathLst>
              <a:path w="5879951" h="5064108">
                <a:moveTo>
                  <a:pt x="0" y="0"/>
                </a:moveTo>
                <a:lnTo>
                  <a:pt x="5879951" y="0"/>
                </a:lnTo>
                <a:lnTo>
                  <a:pt x="5879951" y="5064108"/>
                </a:lnTo>
                <a:lnTo>
                  <a:pt x="0" y="50641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224595" y="2974407"/>
            <a:ext cx="6490655" cy="4271512"/>
          </a:xfrm>
          <a:prstGeom prst="rect">
            <a:avLst/>
          </a:prstGeom>
        </p:spPr>
        <p:txBody>
          <a:bodyPr lIns="0" tIns="0" rIns="0" bIns="0" rtlCol="0" anchor="t">
            <a:spAutoFit/>
          </a:bodyPr>
          <a:lstStyle/>
          <a:p>
            <a:pPr>
              <a:lnSpc>
                <a:spcPts val="4850"/>
              </a:lnSpc>
              <a:spcBef>
                <a:spcPct val="0"/>
              </a:spcBef>
            </a:pPr>
            <a:r>
              <a:rPr lang="en-US" sz="3465">
                <a:solidFill>
                  <a:srgbClr val="FDECCF"/>
                </a:solidFill>
                <a:latin typeface="Lucky Bones" panose="00000800000000000000"/>
              </a:rPr>
              <a:t>5. Rhythm and Musicality: Having a strong sense of rhythm and musicality is essential in cha-cha dancing. Dancers need to match their steps and movements to the rhythm and phrasing of the music.</a:t>
            </a:r>
            <a:endParaRPr lang="en-US" sz="3465">
              <a:solidFill>
                <a:srgbClr val="FDECCF"/>
              </a:solidFill>
              <a:latin typeface="Lucky Bones" panose="00000800000000000000"/>
            </a:endParaRPr>
          </a:p>
        </p:txBody>
      </p:sp>
      <p:sp>
        <p:nvSpPr>
          <p:cNvPr id="8" name="Freeform 8"/>
          <p:cNvSpPr/>
          <p:nvPr/>
        </p:nvSpPr>
        <p:spPr>
          <a:xfrm>
            <a:off x="12627346" y="1535340"/>
            <a:ext cx="1275386" cy="1835088"/>
          </a:xfrm>
          <a:custGeom>
            <a:avLst/>
            <a:gdLst/>
            <a:ahLst/>
            <a:cxnLst/>
            <a:rect l="l" t="t" r="r" b="b"/>
            <a:pathLst>
              <a:path w="1275386" h="1835088">
                <a:moveTo>
                  <a:pt x="0" y="0"/>
                </a:moveTo>
                <a:lnTo>
                  <a:pt x="1275386" y="0"/>
                </a:lnTo>
                <a:lnTo>
                  <a:pt x="1275386" y="1835088"/>
                </a:lnTo>
                <a:lnTo>
                  <a:pt x="0" y="1835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Freeform 2"/>
          <p:cNvSpPr/>
          <p:nvPr/>
        </p:nvSpPr>
        <p:spPr>
          <a:xfrm>
            <a:off x="-371678" y="-1407103"/>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1"/>
            <a:stretch>
              <a:fillRect/>
            </a:stretch>
          </a:blipFill>
        </p:spPr>
      </p:sp>
      <p:sp>
        <p:nvSpPr>
          <p:cNvPr id="3" name="Freeform 3"/>
          <p:cNvSpPr/>
          <p:nvPr/>
        </p:nvSpPr>
        <p:spPr>
          <a:xfrm>
            <a:off x="12598950" y="6801603"/>
            <a:ext cx="4250144" cy="4258029"/>
          </a:xfrm>
          <a:custGeom>
            <a:avLst/>
            <a:gdLst/>
            <a:ahLst/>
            <a:cxnLst/>
            <a:rect l="l" t="t" r="r" b="b"/>
            <a:pathLst>
              <a:path w="4250144" h="4258029">
                <a:moveTo>
                  <a:pt x="0" y="0"/>
                </a:moveTo>
                <a:lnTo>
                  <a:pt x="4250144" y="0"/>
                </a:lnTo>
                <a:lnTo>
                  <a:pt x="4250144" y="4258028"/>
                </a:lnTo>
                <a:lnTo>
                  <a:pt x="0" y="4258028"/>
                </a:lnTo>
                <a:lnTo>
                  <a:pt x="0" y="0"/>
                </a:lnTo>
                <a:close/>
              </a:path>
            </a:pathLst>
          </a:custGeom>
          <a:blipFill>
            <a:blip r:embed="rId1"/>
            <a:stretch>
              <a:fillRect/>
            </a:stretch>
          </a:blipFill>
        </p:spPr>
      </p:sp>
      <p:sp>
        <p:nvSpPr>
          <p:cNvPr id="4" name="Freeform 4"/>
          <p:cNvSpPr/>
          <p:nvPr/>
        </p:nvSpPr>
        <p:spPr>
          <a:xfrm>
            <a:off x="8685837" y="1852464"/>
            <a:ext cx="5226145" cy="6709871"/>
          </a:xfrm>
          <a:custGeom>
            <a:avLst/>
            <a:gdLst/>
            <a:ahLst/>
            <a:cxnLst/>
            <a:rect l="l" t="t" r="r" b="b"/>
            <a:pathLst>
              <a:path w="5226145" h="6709871">
                <a:moveTo>
                  <a:pt x="0" y="0"/>
                </a:moveTo>
                <a:lnTo>
                  <a:pt x="5226144" y="0"/>
                </a:lnTo>
                <a:lnTo>
                  <a:pt x="5226144" y="6709871"/>
                </a:lnTo>
                <a:lnTo>
                  <a:pt x="0" y="6709871"/>
                </a:lnTo>
                <a:lnTo>
                  <a:pt x="0" y="0"/>
                </a:lnTo>
                <a:close/>
              </a:path>
            </a:pathLst>
          </a:custGeom>
          <a:blipFill>
            <a:blip r:embed="rId2"/>
            <a:stretch>
              <a:fillRect l="-4904" t="-15235" r="-6184" b="-10313"/>
            </a:stretch>
          </a:blipFill>
        </p:spPr>
      </p:sp>
      <p:sp>
        <p:nvSpPr>
          <p:cNvPr id="5" name="TextBox 5"/>
          <p:cNvSpPr txBox="1"/>
          <p:nvPr/>
        </p:nvSpPr>
        <p:spPr>
          <a:xfrm>
            <a:off x="1224595" y="2980305"/>
            <a:ext cx="6435610" cy="4240664"/>
          </a:xfrm>
          <a:prstGeom prst="rect">
            <a:avLst/>
          </a:prstGeom>
        </p:spPr>
        <p:txBody>
          <a:bodyPr lIns="0" tIns="0" rIns="0" bIns="0" rtlCol="0" anchor="t">
            <a:spAutoFit/>
          </a:bodyPr>
          <a:lstStyle/>
          <a:p>
            <a:pPr>
              <a:lnSpc>
                <a:spcPts val="5615"/>
              </a:lnSpc>
              <a:spcBef>
                <a:spcPct val="0"/>
              </a:spcBef>
            </a:pPr>
            <a:r>
              <a:rPr lang="en-US" sz="4010">
                <a:solidFill>
                  <a:srgbClr val="FDECCF"/>
                </a:solidFill>
                <a:latin typeface="Lucky Bones" panose="00000800000000000000"/>
              </a:rPr>
              <a:t>6. Transitions: Smooth transitions between different steps and movements are important for maintaining the flow and continuity of the dance.</a:t>
            </a:r>
            <a:endParaRPr lang="en-US" sz="4010">
              <a:solidFill>
                <a:srgbClr val="FDECCF"/>
              </a:solidFill>
              <a:latin typeface="Lucky Bones" panose="000008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5430500" cy="10287000"/>
          </a:xfrm>
          <a:custGeom>
            <a:avLst/>
            <a:gdLst/>
            <a:ahLst/>
            <a:cxnLst/>
            <a:rect l="l" t="t" r="r" b="b"/>
            <a:pathLst>
              <a:path w="15430500" h="10287000">
                <a:moveTo>
                  <a:pt x="0" y="0"/>
                </a:moveTo>
                <a:lnTo>
                  <a:pt x="15430500" y="0"/>
                </a:lnTo>
                <a:lnTo>
                  <a:pt x="15430500" y="10287000"/>
                </a:lnTo>
                <a:lnTo>
                  <a:pt x="0" y="10287000"/>
                </a:lnTo>
                <a:lnTo>
                  <a:pt x="0" y="0"/>
                </a:lnTo>
                <a:close/>
              </a:path>
            </a:pathLst>
          </a:custGeom>
          <a:blipFill>
            <a:blip r:embed="rId1"/>
            <a:stretch>
              <a:fillRect t="-14918" b="-10826"/>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27644" y="832247"/>
            <a:ext cx="2447690" cy="1068499"/>
          </a:xfrm>
          <a:prstGeom prst="rect">
            <a:avLst/>
          </a:prstGeom>
        </p:spPr>
        <p:txBody>
          <a:bodyPr lIns="0" tIns="0" rIns="0" bIns="0" rtlCol="0" anchor="t">
            <a:spAutoFit/>
          </a:bodyPr>
          <a:lstStyle/>
          <a:p>
            <a:pPr>
              <a:lnSpc>
                <a:spcPts val="4170"/>
              </a:lnSpc>
            </a:pPr>
            <a:r>
              <a:rPr lang="en-US" sz="3755" u="sng">
                <a:solidFill>
                  <a:srgbClr val="FFFFFF"/>
                </a:solidFill>
                <a:latin typeface="Etna Sans Serif" panose="02000600000000000000"/>
              </a:rPr>
              <a:t>FITNESS BENEFITS</a:t>
            </a:r>
            <a:endParaRPr lang="en-US" sz="3755" u="sng">
              <a:solidFill>
                <a:srgbClr val="FFFFFF"/>
              </a:solidFill>
              <a:latin typeface="Etna Sans Serif" panose="02000600000000000000"/>
            </a:endParaRPr>
          </a:p>
        </p:txBody>
      </p:sp>
      <p:sp>
        <p:nvSpPr>
          <p:cNvPr id="3" name="Freeform 3"/>
          <p:cNvSpPr/>
          <p:nvPr/>
        </p:nvSpPr>
        <p:spPr>
          <a:xfrm rot="-10800000">
            <a:off x="0" y="-811611"/>
            <a:ext cx="15430500" cy="12970027"/>
          </a:xfrm>
          <a:custGeom>
            <a:avLst/>
            <a:gdLst/>
            <a:ahLst/>
            <a:cxnLst/>
            <a:rect l="l" t="t" r="r" b="b"/>
            <a:pathLst>
              <a:path w="15430500" h="12970027">
                <a:moveTo>
                  <a:pt x="0" y="0"/>
                </a:moveTo>
                <a:lnTo>
                  <a:pt x="15430500" y="0"/>
                </a:lnTo>
                <a:lnTo>
                  <a:pt x="15430500" y="12970026"/>
                </a:lnTo>
                <a:lnTo>
                  <a:pt x="0" y="12970026"/>
                </a:lnTo>
                <a:lnTo>
                  <a:pt x="0" y="0"/>
                </a:lnTo>
                <a:close/>
              </a:path>
            </a:pathLst>
          </a:custGeom>
          <a:blipFill>
            <a:blip r:embed="rId1">
              <a:extLst>
                <a:ext uri="{96DAC541-7B7A-43D3-8B79-37D633B846F1}">
                  <asvg:svgBlip xmlns:asvg="http://schemas.microsoft.com/office/drawing/2016/SVG/main" r:embed="rId2"/>
                </a:ext>
              </a:extLst>
            </a:blip>
            <a:stretch>
              <a:fillRect t="-4798" b="-14171"/>
            </a:stretch>
          </a:blipFill>
        </p:spPr>
      </p:sp>
      <p:sp>
        <p:nvSpPr>
          <p:cNvPr id="4" name="Freeform 4"/>
          <p:cNvSpPr/>
          <p:nvPr/>
        </p:nvSpPr>
        <p:spPr>
          <a:xfrm>
            <a:off x="1172417" y="1550934"/>
            <a:ext cx="3600566" cy="7558440"/>
          </a:xfrm>
          <a:custGeom>
            <a:avLst/>
            <a:gdLst/>
            <a:ahLst/>
            <a:cxnLst/>
            <a:rect l="l" t="t" r="r" b="b"/>
            <a:pathLst>
              <a:path w="3600566" h="7558440">
                <a:moveTo>
                  <a:pt x="0" y="0"/>
                </a:moveTo>
                <a:lnTo>
                  <a:pt x="3600565" y="0"/>
                </a:lnTo>
                <a:lnTo>
                  <a:pt x="3600565" y="7558439"/>
                </a:lnTo>
                <a:lnTo>
                  <a:pt x="0" y="75584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917997" y="2508028"/>
            <a:ext cx="5210071" cy="700978"/>
          </a:xfrm>
          <a:prstGeom prst="rect">
            <a:avLst/>
          </a:prstGeom>
        </p:spPr>
        <p:txBody>
          <a:bodyPr lIns="0" tIns="0" rIns="0" bIns="0" rtlCol="0" anchor="t">
            <a:spAutoFit/>
          </a:bodyPr>
          <a:lstStyle/>
          <a:p>
            <a:pPr>
              <a:lnSpc>
                <a:spcPts val="5435"/>
              </a:lnSpc>
            </a:pPr>
            <a:r>
              <a:rPr lang="en-US" sz="4895" u="sng">
                <a:solidFill>
                  <a:srgbClr val="FFFFFF"/>
                </a:solidFill>
                <a:latin typeface="Etna Sans Serif" panose="02000600000000000000"/>
              </a:rPr>
              <a:t>FITNESS BENEFITS</a:t>
            </a:r>
            <a:endParaRPr lang="en-US" sz="4895" u="sng">
              <a:solidFill>
                <a:srgbClr val="FFFFFF"/>
              </a:solidFill>
              <a:latin typeface="Etna Sans Serif" panose="02000600000000000000"/>
            </a:endParaRPr>
          </a:p>
        </p:txBody>
      </p:sp>
      <p:sp>
        <p:nvSpPr>
          <p:cNvPr id="6" name="TextBox 6"/>
          <p:cNvSpPr txBox="1"/>
          <p:nvPr/>
        </p:nvSpPr>
        <p:spPr>
          <a:xfrm>
            <a:off x="5624657" y="3682938"/>
            <a:ext cx="7636379" cy="4210945"/>
          </a:xfrm>
          <a:prstGeom prst="rect">
            <a:avLst/>
          </a:prstGeom>
        </p:spPr>
        <p:txBody>
          <a:bodyPr lIns="0" tIns="0" rIns="0" bIns="0" rtlCol="0" anchor="t">
            <a:spAutoFit/>
          </a:bodyPr>
          <a:lstStyle/>
          <a:p>
            <a:pPr marL="571500" lvl="1" indent="-285750">
              <a:lnSpc>
                <a:spcPts val="4180"/>
              </a:lnSpc>
              <a:buFont typeface="Arial" panose="020B0604020202020204"/>
              <a:buChar char="•"/>
            </a:pPr>
            <a:r>
              <a:rPr lang="en-US" sz="2645">
                <a:solidFill>
                  <a:srgbClr val="FFFFFF"/>
                </a:solidFill>
                <a:latin typeface="Inter" panose="020B0502030000000004"/>
              </a:rPr>
              <a:t>Exercise strengthens your heart and improves your circulation. The increased blood flow raises the oxygen levels in your body. This helps lower your risk of heart diseases such as high cholesterol, coronary artery disease, and heart attack. Regular exercise can also lower your blood pressure and triglyceride levels.</a:t>
            </a:r>
            <a:endParaRPr lang="en-US" sz="2645">
              <a:solidFill>
                <a:srgbClr val="FFFFFF"/>
              </a:solidFill>
              <a:latin typeface="Inter" panose="020B05020300000000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66800" y="-38100"/>
            <a:ext cx="13658850" cy="10287000"/>
          </a:xfrm>
          <a:custGeom>
            <a:avLst/>
            <a:gdLst/>
            <a:ahLst/>
            <a:cxnLst/>
            <a:rect l="l" t="t" r="r" b="b"/>
            <a:pathLst>
              <a:path w="13658850" h="10287000">
                <a:moveTo>
                  <a:pt x="0" y="0"/>
                </a:moveTo>
                <a:lnTo>
                  <a:pt x="13658850" y="0"/>
                </a:lnTo>
                <a:lnTo>
                  <a:pt x="13658850" y="10287000"/>
                </a:lnTo>
                <a:lnTo>
                  <a:pt x="0" y="10287000"/>
                </a:lnTo>
                <a:lnTo>
                  <a:pt x="0" y="0"/>
                </a:lnTo>
                <a:close/>
              </a:path>
            </a:pathLst>
          </a:custGeom>
          <a:blipFill>
            <a:blip r:embed="rId1"/>
            <a:stretch>
              <a:fillRect t="-5653" b="-5653"/>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936389" y="1975689"/>
            <a:ext cx="7557723" cy="6335623"/>
          </a:xfrm>
          <a:custGeom>
            <a:avLst/>
            <a:gdLst/>
            <a:ahLst/>
            <a:cxnLst/>
            <a:rect l="l" t="t" r="r" b="b"/>
            <a:pathLst>
              <a:path w="7557723" h="6335623">
                <a:moveTo>
                  <a:pt x="0" y="0"/>
                </a:moveTo>
                <a:lnTo>
                  <a:pt x="7557722" y="0"/>
                </a:lnTo>
                <a:lnTo>
                  <a:pt x="7557722" y="6335622"/>
                </a:lnTo>
                <a:lnTo>
                  <a:pt x="0" y="6335622"/>
                </a:lnTo>
                <a:lnTo>
                  <a:pt x="0" y="0"/>
                </a:lnTo>
                <a:close/>
              </a:path>
            </a:pathLst>
          </a:custGeom>
          <a:blipFill>
            <a:blip r:embed="rId1"/>
            <a:stretch>
              <a:fillRect/>
            </a:stretch>
          </a:blipFill>
        </p:spPr>
      </p:sp>
      <p:sp>
        <p:nvSpPr>
          <p:cNvPr id="3" name="Freeform 3"/>
          <p:cNvSpPr/>
          <p:nvPr/>
        </p:nvSpPr>
        <p:spPr>
          <a:xfrm>
            <a:off x="1047750" y="-88399"/>
            <a:ext cx="13793866" cy="10387599"/>
          </a:xfrm>
          <a:custGeom>
            <a:avLst/>
            <a:gdLst/>
            <a:ahLst/>
            <a:cxnLst/>
            <a:rect l="l" t="t" r="r" b="b"/>
            <a:pathLst>
              <a:path w="13793866" h="10387599">
                <a:moveTo>
                  <a:pt x="0" y="0"/>
                </a:moveTo>
                <a:lnTo>
                  <a:pt x="13793866" y="0"/>
                </a:lnTo>
                <a:lnTo>
                  <a:pt x="13793866" y="10387598"/>
                </a:lnTo>
                <a:lnTo>
                  <a:pt x="0" y="10387598"/>
                </a:lnTo>
                <a:lnTo>
                  <a:pt x="0" y="0"/>
                </a:lnTo>
                <a:close/>
              </a:path>
            </a:pathLst>
          </a:custGeom>
          <a:blipFill>
            <a:blip r:embed="rId1"/>
            <a:stretch>
              <a:fillRect t="-5659" b="-565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ECCF"/>
        </a:solidFill>
        <a:effectLst/>
      </p:bgPr>
    </p:bg>
    <p:spTree>
      <p:nvGrpSpPr>
        <p:cNvPr id="1" name=""/>
        <p:cNvGrpSpPr/>
        <p:nvPr/>
      </p:nvGrpSpPr>
      <p:grpSpPr>
        <a:xfrm>
          <a:off x="0" y="0"/>
          <a:ext cx="0" cy="0"/>
          <a:chOff x="0" y="0"/>
          <a:chExt cx="0" cy="0"/>
        </a:xfrm>
      </p:grpSpPr>
      <p:sp>
        <p:nvSpPr>
          <p:cNvPr id="2" name="TextBox 2"/>
          <p:cNvSpPr txBox="1"/>
          <p:nvPr/>
        </p:nvSpPr>
        <p:spPr>
          <a:xfrm>
            <a:off x="2504308" y="3592639"/>
            <a:ext cx="10639454" cy="2065799"/>
          </a:xfrm>
          <a:prstGeom prst="rect">
            <a:avLst/>
          </a:prstGeom>
        </p:spPr>
        <p:txBody>
          <a:bodyPr lIns="0" tIns="0" rIns="0" bIns="0" rtlCol="0" anchor="t">
            <a:spAutoFit/>
          </a:bodyPr>
          <a:lstStyle/>
          <a:p>
            <a:pPr algn="ctr">
              <a:lnSpc>
                <a:spcPts val="5375"/>
              </a:lnSpc>
            </a:pPr>
            <a:r>
              <a:rPr lang="en-US" sz="5375">
                <a:solidFill>
                  <a:srgbClr val="B27446"/>
                </a:solidFill>
                <a:latin typeface="Lucky Bones" panose="00000800000000000000"/>
              </a:rPr>
              <a:t>'Cha Cha Cha' or simply 'Cha Cha' is a Cuban dance introduced by Enrique Jorrin in the 1950's.</a:t>
            </a:r>
            <a:endParaRPr lang="en-US" sz="5375">
              <a:solidFill>
                <a:srgbClr val="B27446"/>
              </a:solidFill>
              <a:latin typeface="Lucky Bones" panose="00000800000000000000"/>
            </a:endParaRPr>
          </a:p>
        </p:txBody>
      </p:sp>
      <p:sp>
        <p:nvSpPr>
          <p:cNvPr id="3" name="TextBox 3"/>
          <p:cNvSpPr txBox="1"/>
          <p:nvPr/>
        </p:nvSpPr>
        <p:spPr>
          <a:xfrm>
            <a:off x="2155436" y="5982846"/>
            <a:ext cx="12050469" cy="777452"/>
          </a:xfrm>
          <a:prstGeom prst="rect">
            <a:avLst/>
          </a:prstGeom>
        </p:spPr>
        <p:txBody>
          <a:bodyPr lIns="0" tIns="0" rIns="0" bIns="0" rtlCol="0" anchor="t">
            <a:spAutoFit/>
          </a:bodyPr>
          <a:lstStyle/>
          <a:p>
            <a:pPr algn="ctr">
              <a:lnSpc>
                <a:spcPts val="6380"/>
              </a:lnSpc>
              <a:spcBef>
                <a:spcPct val="0"/>
              </a:spcBef>
            </a:pPr>
            <a:r>
              <a:rPr lang="en-US" sz="4560">
                <a:solidFill>
                  <a:srgbClr val="B27446"/>
                </a:solidFill>
                <a:latin typeface="Lucky Bones" panose="00000800000000000000"/>
              </a:rPr>
              <a:t>Enrique Jorrin - A cuban composer and violinist</a:t>
            </a:r>
            <a:endParaRPr lang="en-US" sz="4560">
              <a:solidFill>
                <a:srgbClr val="B27446"/>
              </a:solidFill>
              <a:latin typeface="Lucky Bones" panose="00000800000000000000"/>
            </a:endParaRPr>
          </a:p>
        </p:txBody>
      </p:sp>
      <p:grpSp>
        <p:nvGrpSpPr>
          <p:cNvPr id="4" name="Group 4"/>
          <p:cNvGrpSpPr/>
          <p:nvPr/>
        </p:nvGrpSpPr>
        <p:grpSpPr>
          <a:xfrm rot="0">
            <a:off x="2504308" y="8379549"/>
            <a:ext cx="10539046" cy="5814646"/>
            <a:chOff x="0" y="0"/>
            <a:chExt cx="14052062" cy="7752862"/>
          </a:xfrm>
        </p:grpSpPr>
        <p:sp>
          <p:nvSpPr>
            <p:cNvPr id="5" name="Freeform 5"/>
            <p:cNvSpPr/>
            <p:nvPr/>
          </p:nvSpPr>
          <p:spPr>
            <a:xfrm>
              <a:off x="0" y="0"/>
              <a:ext cx="7752862" cy="7752862"/>
            </a:xfrm>
            <a:custGeom>
              <a:avLst/>
              <a:gdLst/>
              <a:ahLst/>
              <a:cxnLst/>
              <a:rect l="l" t="t" r="r" b="b"/>
              <a:pathLst>
                <a:path w="7752862" h="7752862">
                  <a:moveTo>
                    <a:pt x="0" y="0"/>
                  </a:moveTo>
                  <a:lnTo>
                    <a:pt x="7752862" y="0"/>
                  </a:lnTo>
                  <a:lnTo>
                    <a:pt x="7752862" y="7752862"/>
                  </a:lnTo>
                  <a:lnTo>
                    <a:pt x="0" y="775286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6299200" y="0"/>
              <a:ext cx="7752862" cy="7752862"/>
            </a:xfrm>
            <a:custGeom>
              <a:avLst/>
              <a:gdLst/>
              <a:ahLst/>
              <a:cxnLst/>
              <a:rect l="l" t="t" r="r" b="b"/>
              <a:pathLst>
                <a:path w="7752862" h="7752862">
                  <a:moveTo>
                    <a:pt x="0" y="0"/>
                  </a:moveTo>
                  <a:lnTo>
                    <a:pt x="7752862" y="0"/>
                  </a:lnTo>
                  <a:lnTo>
                    <a:pt x="7752862" y="7752862"/>
                  </a:lnTo>
                  <a:lnTo>
                    <a:pt x="0" y="775286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7" name="Group 7"/>
          <p:cNvGrpSpPr/>
          <p:nvPr/>
        </p:nvGrpSpPr>
        <p:grpSpPr>
          <a:xfrm rot="-10800000">
            <a:off x="1160337" y="-4983394"/>
            <a:ext cx="13109826" cy="7233007"/>
            <a:chOff x="0" y="0"/>
            <a:chExt cx="17479768" cy="9644010"/>
          </a:xfrm>
        </p:grpSpPr>
        <p:sp>
          <p:nvSpPr>
            <p:cNvPr id="8" name="Freeform 8"/>
            <p:cNvSpPr/>
            <p:nvPr/>
          </p:nvSpPr>
          <p:spPr>
            <a:xfrm>
              <a:off x="0" y="0"/>
              <a:ext cx="9644010" cy="9644010"/>
            </a:xfrm>
            <a:custGeom>
              <a:avLst/>
              <a:gdLst/>
              <a:ahLst/>
              <a:cxnLst/>
              <a:rect l="l" t="t" r="r" b="b"/>
              <a:pathLst>
                <a:path w="9644010" h="9644010">
                  <a:moveTo>
                    <a:pt x="0" y="0"/>
                  </a:moveTo>
                  <a:lnTo>
                    <a:pt x="9644010" y="0"/>
                  </a:lnTo>
                  <a:lnTo>
                    <a:pt x="9644010" y="9644010"/>
                  </a:lnTo>
                  <a:lnTo>
                    <a:pt x="0" y="96440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7835758" y="0"/>
              <a:ext cx="9644010" cy="9644010"/>
            </a:xfrm>
            <a:custGeom>
              <a:avLst/>
              <a:gdLst/>
              <a:ahLst/>
              <a:cxnLst/>
              <a:rect l="l" t="t" r="r" b="b"/>
              <a:pathLst>
                <a:path w="9644010" h="9644010">
                  <a:moveTo>
                    <a:pt x="0" y="0"/>
                  </a:moveTo>
                  <a:lnTo>
                    <a:pt x="9644010" y="0"/>
                  </a:lnTo>
                  <a:lnTo>
                    <a:pt x="9644010" y="9644010"/>
                  </a:lnTo>
                  <a:lnTo>
                    <a:pt x="0" y="96440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ECCF"/>
        </a:solidFill>
        <a:effectLst/>
      </p:bgPr>
    </p:bg>
    <p:spTree>
      <p:nvGrpSpPr>
        <p:cNvPr id="1" name=""/>
        <p:cNvGrpSpPr/>
        <p:nvPr/>
      </p:nvGrpSpPr>
      <p:grpSpPr>
        <a:xfrm>
          <a:off x="0" y="0"/>
          <a:ext cx="0" cy="0"/>
          <a:chOff x="0" y="0"/>
          <a:chExt cx="0" cy="0"/>
        </a:xfrm>
      </p:grpSpPr>
      <p:sp>
        <p:nvSpPr>
          <p:cNvPr id="2" name="TextBox 2"/>
          <p:cNvSpPr txBox="1"/>
          <p:nvPr/>
        </p:nvSpPr>
        <p:spPr>
          <a:xfrm>
            <a:off x="4926982" y="4552868"/>
            <a:ext cx="8225451" cy="1562641"/>
          </a:xfrm>
          <a:prstGeom prst="rect">
            <a:avLst/>
          </a:prstGeom>
        </p:spPr>
        <p:txBody>
          <a:bodyPr lIns="0" tIns="0" rIns="0" bIns="0" rtlCol="0" anchor="t">
            <a:spAutoFit/>
          </a:bodyPr>
          <a:lstStyle/>
          <a:p>
            <a:pPr marL="0" lvl="0" indent="0">
              <a:lnSpc>
                <a:spcPts val="11390"/>
              </a:lnSpc>
            </a:pPr>
            <a:r>
              <a:rPr lang="en-US" sz="12795" spc="-831">
                <a:solidFill>
                  <a:srgbClr val="D27958"/>
                </a:solidFill>
                <a:latin typeface="Genty" panose="00000500000000000000"/>
              </a:rPr>
              <a:t>Dietary Goals</a:t>
            </a:r>
            <a:endParaRPr lang="en-US" sz="12795" spc="-831">
              <a:solidFill>
                <a:srgbClr val="D27958"/>
              </a:solidFill>
              <a:latin typeface="Genty" panose="00000500000000000000"/>
            </a:endParaRPr>
          </a:p>
        </p:txBody>
      </p:sp>
      <p:grpSp>
        <p:nvGrpSpPr>
          <p:cNvPr id="3" name="Group 3"/>
          <p:cNvGrpSpPr/>
          <p:nvPr/>
        </p:nvGrpSpPr>
        <p:grpSpPr>
          <a:xfrm rot="-10800000">
            <a:off x="-3036746" y="-1842835"/>
            <a:ext cx="8746712" cy="4825772"/>
            <a:chOff x="0" y="0"/>
            <a:chExt cx="11662283" cy="6434363"/>
          </a:xfrm>
        </p:grpSpPr>
        <p:sp>
          <p:nvSpPr>
            <p:cNvPr id="4" name="Freeform 4"/>
            <p:cNvSpPr/>
            <p:nvPr/>
          </p:nvSpPr>
          <p:spPr>
            <a:xfrm>
              <a:off x="0" y="0"/>
              <a:ext cx="6434363" cy="6434363"/>
            </a:xfrm>
            <a:custGeom>
              <a:avLst/>
              <a:gdLst/>
              <a:ahLst/>
              <a:cxnLst/>
              <a:rect l="l" t="t" r="r" b="b"/>
              <a:pathLst>
                <a:path w="6434363" h="6434363">
                  <a:moveTo>
                    <a:pt x="0" y="0"/>
                  </a:moveTo>
                  <a:lnTo>
                    <a:pt x="6434363" y="0"/>
                  </a:lnTo>
                  <a:lnTo>
                    <a:pt x="6434363" y="6434363"/>
                  </a:lnTo>
                  <a:lnTo>
                    <a:pt x="0" y="6434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27920" y="0"/>
              <a:ext cx="6434363" cy="6434363"/>
            </a:xfrm>
            <a:custGeom>
              <a:avLst/>
              <a:gdLst/>
              <a:ahLst/>
              <a:cxnLst/>
              <a:rect l="l" t="t" r="r" b="b"/>
              <a:pathLst>
                <a:path w="6434363" h="6434363">
                  <a:moveTo>
                    <a:pt x="0" y="0"/>
                  </a:moveTo>
                  <a:lnTo>
                    <a:pt x="6434363" y="0"/>
                  </a:lnTo>
                  <a:lnTo>
                    <a:pt x="6434363" y="6434363"/>
                  </a:lnTo>
                  <a:lnTo>
                    <a:pt x="0" y="6434363"/>
                  </a:lnTo>
                  <a:lnTo>
                    <a:pt x="0" y="0"/>
                  </a:lnTo>
                  <a:close/>
                </a:path>
              </a:pathLst>
            </a:custGeom>
            <a:blipFill>
              <a:blip r:embed="rId3"/>
              <a:stretch>
                <a:fillRect/>
              </a:stretch>
            </a:blipFill>
          </p:spPr>
        </p:sp>
      </p:grpSp>
      <p:sp>
        <p:nvSpPr>
          <p:cNvPr id="6" name="Freeform 6"/>
          <p:cNvSpPr/>
          <p:nvPr/>
        </p:nvSpPr>
        <p:spPr>
          <a:xfrm flipV="1">
            <a:off x="454066" y="-442700"/>
            <a:ext cx="2313573" cy="3420605"/>
          </a:xfrm>
          <a:custGeom>
            <a:avLst/>
            <a:gdLst/>
            <a:ahLst/>
            <a:cxnLst/>
            <a:rect l="l" t="t" r="r" b="b"/>
            <a:pathLst>
              <a:path w="2313573" h="3420605">
                <a:moveTo>
                  <a:pt x="0" y="3420605"/>
                </a:moveTo>
                <a:lnTo>
                  <a:pt x="2313573" y="3420605"/>
                </a:lnTo>
                <a:lnTo>
                  <a:pt x="2313573" y="0"/>
                </a:lnTo>
                <a:lnTo>
                  <a:pt x="0" y="0"/>
                </a:lnTo>
                <a:lnTo>
                  <a:pt x="0" y="342060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32785" y="7618154"/>
            <a:ext cx="4250144" cy="4258029"/>
          </a:xfrm>
          <a:custGeom>
            <a:avLst/>
            <a:gdLst/>
            <a:ahLst/>
            <a:cxnLst/>
            <a:rect l="l" t="t" r="r" b="b"/>
            <a:pathLst>
              <a:path w="4250144" h="4258029">
                <a:moveTo>
                  <a:pt x="0" y="0"/>
                </a:moveTo>
                <a:lnTo>
                  <a:pt x="4250143" y="0"/>
                </a:lnTo>
                <a:lnTo>
                  <a:pt x="4250143" y="4258029"/>
                </a:lnTo>
                <a:lnTo>
                  <a:pt x="0" y="4258029"/>
                </a:lnTo>
                <a:lnTo>
                  <a:pt x="0" y="0"/>
                </a:lnTo>
                <a:close/>
              </a:path>
            </a:pathLst>
          </a:custGeom>
          <a:blipFill>
            <a:blip r:embed="rId6"/>
            <a:stretch>
              <a:fillRect/>
            </a:stretch>
          </a:blipFill>
        </p:spPr>
      </p:sp>
      <p:sp>
        <p:nvSpPr>
          <p:cNvPr id="8" name="Freeform 8"/>
          <p:cNvSpPr/>
          <p:nvPr/>
        </p:nvSpPr>
        <p:spPr>
          <a:xfrm>
            <a:off x="7678091" y="-1558963"/>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6"/>
            <a:stretch>
              <a:fillRect/>
            </a:stretch>
          </a:blipFill>
        </p:spPr>
      </p:sp>
      <p:sp>
        <p:nvSpPr>
          <p:cNvPr id="9" name="Freeform 9"/>
          <p:cNvSpPr/>
          <p:nvPr/>
        </p:nvSpPr>
        <p:spPr>
          <a:xfrm>
            <a:off x="2278067" y="4171868"/>
            <a:ext cx="2230284" cy="1703126"/>
          </a:xfrm>
          <a:custGeom>
            <a:avLst/>
            <a:gdLst/>
            <a:ahLst/>
            <a:cxnLst/>
            <a:rect l="l" t="t" r="r" b="b"/>
            <a:pathLst>
              <a:path w="2230284" h="1703126">
                <a:moveTo>
                  <a:pt x="0" y="0"/>
                </a:moveTo>
                <a:lnTo>
                  <a:pt x="2230284" y="0"/>
                </a:lnTo>
                <a:lnTo>
                  <a:pt x="2230284" y="1703127"/>
                </a:lnTo>
                <a:lnTo>
                  <a:pt x="0" y="17031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rot="0">
            <a:off x="10420779" y="7482958"/>
            <a:ext cx="8207762" cy="4528421"/>
            <a:chOff x="0" y="0"/>
            <a:chExt cx="10943683" cy="6037894"/>
          </a:xfrm>
        </p:grpSpPr>
        <p:sp>
          <p:nvSpPr>
            <p:cNvPr id="11" name="Freeform 11"/>
            <p:cNvSpPr/>
            <p:nvPr/>
          </p:nvSpPr>
          <p:spPr>
            <a:xfrm>
              <a:off x="0" y="0"/>
              <a:ext cx="6037894" cy="6037894"/>
            </a:xfrm>
            <a:custGeom>
              <a:avLst/>
              <a:gdLst/>
              <a:ahLst/>
              <a:cxnLst/>
              <a:rect l="l" t="t" r="r" b="b"/>
              <a:pathLst>
                <a:path w="6037894" h="6037894">
                  <a:moveTo>
                    <a:pt x="0" y="0"/>
                  </a:moveTo>
                  <a:lnTo>
                    <a:pt x="6037894" y="0"/>
                  </a:lnTo>
                  <a:lnTo>
                    <a:pt x="6037894" y="6037894"/>
                  </a:lnTo>
                  <a:lnTo>
                    <a:pt x="0" y="603789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4905789" y="0"/>
              <a:ext cx="6037894" cy="6037894"/>
            </a:xfrm>
            <a:custGeom>
              <a:avLst/>
              <a:gdLst/>
              <a:ahLst/>
              <a:cxnLst/>
              <a:rect l="l" t="t" r="r" b="b"/>
              <a:pathLst>
                <a:path w="6037894" h="6037894">
                  <a:moveTo>
                    <a:pt x="0" y="0"/>
                  </a:moveTo>
                  <a:lnTo>
                    <a:pt x="6037894" y="0"/>
                  </a:lnTo>
                  <a:lnTo>
                    <a:pt x="6037894" y="6037894"/>
                  </a:lnTo>
                  <a:lnTo>
                    <a:pt x="0" y="6037894"/>
                  </a:lnTo>
                  <a:lnTo>
                    <a:pt x="0" y="0"/>
                  </a:lnTo>
                  <a:close/>
                </a:path>
              </a:pathLst>
            </a:custGeom>
            <a:blipFill>
              <a:blip r:embed="rId3"/>
              <a:stretch>
                <a:fillRect/>
              </a:stretch>
            </a:blipFill>
          </p:spPr>
        </p:sp>
      </p:grpSp>
      <p:sp>
        <p:nvSpPr>
          <p:cNvPr id="13" name="Freeform 13"/>
          <p:cNvSpPr/>
          <p:nvPr/>
        </p:nvSpPr>
        <p:spPr>
          <a:xfrm>
            <a:off x="8337643" y="8036866"/>
            <a:ext cx="2313573" cy="3420605"/>
          </a:xfrm>
          <a:custGeom>
            <a:avLst/>
            <a:gdLst/>
            <a:ahLst/>
            <a:cxnLst/>
            <a:rect l="l" t="t" r="r" b="b"/>
            <a:pathLst>
              <a:path w="2313573" h="3420605">
                <a:moveTo>
                  <a:pt x="0" y="0"/>
                </a:moveTo>
                <a:lnTo>
                  <a:pt x="2313572" y="0"/>
                </a:lnTo>
                <a:lnTo>
                  <a:pt x="2313572" y="3420605"/>
                </a:lnTo>
                <a:lnTo>
                  <a:pt x="0" y="34206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AutoShape 14"/>
          <p:cNvSpPr/>
          <p:nvPr/>
        </p:nvSpPr>
        <p:spPr>
          <a:xfrm>
            <a:off x="8094601" y="6982369"/>
            <a:ext cx="2326179" cy="0"/>
          </a:xfrm>
          <a:prstGeom prst="line">
            <a:avLst/>
          </a:prstGeom>
          <a:ln w="19050" cap="flat">
            <a:solidFill>
              <a:srgbClr val="D47B67"/>
            </a:solidFill>
            <a:prstDash val="solid"/>
            <a:headEnd type="none" w="sm" len="sm"/>
            <a:tailEnd type="none" w="sm" len="sm"/>
          </a:ln>
        </p:spPr>
      </p:sp>
      <p:grpSp>
        <p:nvGrpSpPr>
          <p:cNvPr id="15" name="Group 15"/>
          <p:cNvGrpSpPr/>
          <p:nvPr/>
        </p:nvGrpSpPr>
        <p:grpSpPr>
          <a:xfrm rot="0">
            <a:off x="5159797" y="6581129"/>
            <a:ext cx="2545715" cy="713105"/>
            <a:chOff x="45698" y="-47316"/>
            <a:chExt cx="1621262" cy="454147"/>
          </a:xfrm>
        </p:grpSpPr>
        <p:sp>
          <p:nvSpPr>
            <p:cNvPr id="16" name="Freeform 16"/>
            <p:cNvSpPr/>
            <p:nvPr/>
          </p:nvSpPr>
          <p:spPr>
            <a:xfrm>
              <a:off x="203200" y="-326"/>
              <a:ext cx="1306948" cy="407051"/>
            </a:xfrm>
            <a:custGeom>
              <a:avLst/>
              <a:gdLst/>
              <a:ahLst/>
              <a:cxnLst/>
              <a:rect l="l" t="t" r="r" b="b"/>
              <a:pathLst>
                <a:path w="1306948" h="407051">
                  <a:moveTo>
                    <a:pt x="1306948" y="326"/>
                  </a:moveTo>
                  <a:cubicBezTo>
                    <a:pt x="1234135" y="0"/>
                    <a:pt x="1166713" y="38659"/>
                    <a:pt x="1130213" y="101663"/>
                  </a:cubicBezTo>
                  <a:cubicBezTo>
                    <a:pt x="1093712" y="164667"/>
                    <a:pt x="1093712" y="242385"/>
                    <a:pt x="1130213" y="305389"/>
                  </a:cubicBezTo>
                  <a:cubicBezTo>
                    <a:pt x="1166713" y="368393"/>
                    <a:pt x="1234135" y="407052"/>
                    <a:pt x="1306948"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D47B67"/>
            </a:solidFill>
          </p:spPr>
        </p:sp>
        <p:sp>
          <p:nvSpPr>
            <p:cNvPr id="17" name="TextBox 17"/>
            <p:cNvSpPr txBox="1"/>
            <p:nvPr/>
          </p:nvSpPr>
          <p:spPr>
            <a:xfrm>
              <a:off x="45698" y="-47316"/>
              <a:ext cx="1621262" cy="454147"/>
            </a:xfrm>
            <a:prstGeom prst="rect">
              <a:avLst/>
            </a:prstGeom>
          </p:spPr>
          <p:txBody>
            <a:bodyPr lIns="40630" tIns="40630" rIns="40630" bIns="40630" rtlCol="0" anchor="ctr"/>
            <a:lstStyle/>
            <a:p>
              <a:pPr algn="ctr">
                <a:lnSpc>
                  <a:spcPts val="1905"/>
                </a:lnSpc>
                <a:spcBef>
                  <a:spcPct val="0"/>
                </a:spcBef>
              </a:pPr>
              <a:r>
                <a:rPr lang="en-US" sz="1360">
                  <a:solidFill>
                    <a:srgbClr val="FFFFFF"/>
                  </a:solidFill>
                  <a:latin typeface="Poppins Ultra-Bold" panose="00000900000000000000"/>
                </a:rPr>
                <a:t>Cha-Cha-Cha</a:t>
              </a:r>
              <a:endParaRPr lang="en-US" sz="1360">
                <a:solidFill>
                  <a:srgbClr val="FFFFFF"/>
                </a:solidFill>
                <a:latin typeface="Poppins Ultra-Bold" panose="00000900000000000000"/>
              </a:endParaRPr>
            </a:p>
          </p:txBody>
        </p:sp>
      </p:grpSp>
      <p:sp>
        <p:nvSpPr>
          <p:cNvPr id="18" name="TextBox 18"/>
          <p:cNvSpPr txBox="1"/>
          <p:nvPr/>
        </p:nvSpPr>
        <p:spPr>
          <a:xfrm>
            <a:off x="5088042" y="5969938"/>
            <a:ext cx="5047778" cy="358742"/>
          </a:xfrm>
          <a:prstGeom prst="rect">
            <a:avLst/>
          </a:prstGeom>
        </p:spPr>
        <p:txBody>
          <a:bodyPr lIns="0" tIns="0" rIns="0" bIns="0" rtlCol="0" anchor="t">
            <a:spAutoFit/>
          </a:bodyPr>
          <a:lstStyle/>
          <a:p>
            <a:pPr>
              <a:lnSpc>
                <a:spcPts val="2535"/>
              </a:lnSpc>
            </a:pPr>
            <a:r>
              <a:rPr lang="en-US" sz="2460" spc="-98">
                <a:solidFill>
                  <a:srgbClr val="5A524F"/>
                </a:solidFill>
                <a:latin typeface="Poppins" panose="00000500000000000000"/>
              </a:rPr>
              <a:t>Dance and Fitness</a:t>
            </a:r>
            <a:endParaRPr lang="en-US" sz="2460" spc="-98">
              <a:solidFill>
                <a:srgbClr val="5A524F"/>
              </a:solidFill>
              <a:latin typeface="Poppins" panose="000005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2239" y="1852464"/>
            <a:ext cx="706779" cy="551288"/>
          </a:xfrm>
          <a:custGeom>
            <a:avLst/>
            <a:gdLst/>
            <a:ahLst/>
            <a:cxnLst/>
            <a:rect l="l" t="t" r="r" b="b"/>
            <a:pathLst>
              <a:path w="706779" h="551288">
                <a:moveTo>
                  <a:pt x="0" y="0"/>
                </a:moveTo>
                <a:lnTo>
                  <a:pt x="706779" y="0"/>
                </a:lnTo>
                <a:lnTo>
                  <a:pt x="706779" y="551287"/>
                </a:lnTo>
                <a:lnTo>
                  <a:pt x="0" y="55128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2093738" y="3211846"/>
            <a:ext cx="3987574" cy="284474"/>
          </a:xfrm>
          <a:prstGeom prst="rect">
            <a:avLst/>
          </a:prstGeom>
        </p:spPr>
        <p:txBody>
          <a:bodyPr lIns="0" tIns="0" rIns="0" bIns="0" rtlCol="0" anchor="t">
            <a:spAutoFit/>
          </a:bodyPr>
          <a:lstStyle/>
          <a:p>
            <a:pPr>
              <a:lnSpc>
                <a:spcPts val="1985"/>
              </a:lnSpc>
            </a:pPr>
            <a:r>
              <a:rPr lang="en-US" sz="2310" spc="-94">
                <a:solidFill>
                  <a:srgbClr val="5A524F"/>
                </a:solidFill>
                <a:latin typeface="Poppins Ultra-Bold Italics" panose="00000900000000000000"/>
              </a:rPr>
              <a:t>Cha-Cha-Cha</a:t>
            </a:r>
            <a:endParaRPr lang="en-US" sz="2310" spc="-94">
              <a:solidFill>
                <a:srgbClr val="5A524F"/>
              </a:solidFill>
              <a:latin typeface="Poppins Ultra-Bold Italics" panose="00000900000000000000"/>
            </a:endParaRPr>
          </a:p>
        </p:txBody>
      </p:sp>
      <p:grpSp>
        <p:nvGrpSpPr>
          <p:cNvPr id="4" name="Group 4"/>
          <p:cNvGrpSpPr/>
          <p:nvPr/>
        </p:nvGrpSpPr>
        <p:grpSpPr>
          <a:xfrm rot="0">
            <a:off x="10068886" y="-2097083"/>
            <a:ext cx="6253575" cy="625357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F4F4"/>
            </a:solidFill>
          </p:spPr>
        </p:sp>
        <p:sp>
          <p:nvSpPr>
            <p:cNvPr id="6" name="TextBox 6"/>
            <p:cNvSpPr txBox="1"/>
            <p:nvPr/>
          </p:nvSpPr>
          <p:spPr>
            <a:xfrm>
              <a:off x="76200" y="47625"/>
              <a:ext cx="660400" cy="688975"/>
            </a:xfrm>
            <a:prstGeom prst="rect">
              <a:avLst/>
            </a:prstGeom>
          </p:spPr>
          <p:txBody>
            <a:bodyPr lIns="40630" tIns="40630" rIns="40630" bIns="40630" rtlCol="0" anchor="ctr"/>
            <a:lstStyle/>
            <a:p>
              <a:pPr algn="ctr">
                <a:lnSpc>
                  <a:spcPts val="2125"/>
                </a:lnSpc>
                <a:spcBef>
                  <a:spcPct val="0"/>
                </a:spcBef>
              </a:pPr>
            </a:p>
          </p:txBody>
        </p:sp>
      </p:grpSp>
      <p:grpSp>
        <p:nvGrpSpPr>
          <p:cNvPr id="7" name="Group 7"/>
          <p:cNvGrpSpPr/>
          <p:nvPr/>
        </p:nvGrpSpPr>
        <p:grpSpPr>
          <a:xfrm rot="0">
            <a:off x="-3859429" y="6582344"/>
            <a:ext cx="6253575" cy="6253575"/>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F4F4"/>
            </a:solidFill>
          </p:spPr>
        </p:sp>
        <p:sp>
          <p:nvSpPr>
            <p:cNvPr id="9" name="TextBox 9"/>
            <p:cNvSpPr txBox="1"/>
            <p:nvPr/>
          </p:nvSpPr>
          <p:spPr>
            <a:xfrm>
              <a:off x="76200" y="47625"/>
              <a:ext cx="660400" cy="688975"/>
            </a:xfrm>
            <a:prstGeom prst="rect">
              <a:avLst/>
            </a:prstGeom>
          </p:spPr>
          <p:txBody>
            <a:bodyPr lIns="40630" tIns="40630" rIns="40630" bIns="40630" rtlCol="0" anchor="ctr"/>
            <a:lstStyle/>
            <a:p>
              <a:pPr algn="ctr">
                <a:lnSpc>
                  <a:spcPts val="2125"/>
                </a:lnSpc>
                <a:spcBef>
                  <a:spcPct val="0"/>
                </a:spcBef>
              </a:pPr>
            </a:p>
          </p:txBody>
        </p:sp>
      </p:grpSp>
      <p:sp>
        <p:nvSpPr>
          <p:cNvPr id="10" name="Freeform 10"/>
          <p:cNvSpPr/>
          <p:nvPr/>
        </p:nvSpPr>
        <p:spPr>
          <a:xfrm>
            <a:off x="7433367" y="-1491634"/>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3"/>
            <a:stretch>
              <a:fillRect/>
            </a:stretch>
          </a:blipFill>
        </p:spPr>
      </p:sp>
      <p:sp>
        <p:nvSpPr>
          <p:cNvPr id="11" name="Freeform 11"/>
          <p:cNvSpPr/>
          <p:nvPr/>
        </p:nvSpPr>
        <p:spPr>
          <a:xfrm>
            <a:off x="-489443" y="7890369"/>
            <a:ext cx="4250144" cy="4258029"/>
          </a:xfrm>
          <a:custGeom>
            <a:avLst/>
            <a:gdLst/>
            <a:ahLst/>
            <a:cxnLst/>
            <a:rect l="l" t="t" r="r" b="b"/>
            <a:pathLst>
              <a:path w="4250144" h="4258029">
                <a:moveTo>
                  <a:pt x="0" y="0"/>
                </a:moveTo>
                <a:lnTo>
                  <a:pt x="4250143" y="0"/>
                </a:lnTo>
                <a:lnTo>
                  <a:pt x="4250143" y="4258029"/>
                </a:lnTo>
                <a:lnTo>
                  <a:pt x="0" y="4258029"/>
                </a:lnTo>
                <a:lnTo>
                  <a:pt x="0" y="0"/>
                </a:lnTo>
                <a:close/>
              </a:path>
            </a:pathLst>
          </a:custGeom>
          <a:blipFill>
            <a:blip r:embed="rId3"/>
            <a:stretch>
              <a:fillRect/>
            </a:stretch>
          </a:blipFill>
        </p:spPr>
      </p:sp>
      <p:sp>
        <p:nvSpPr>
          <p:cNvPr id="12" name="TextBox 12"/>
          <p:cNvSpPr txBox="1"/>
          <p:nvPr/>
        </p:nvSpPr>
        <p:spPr>
          <a:xfrm>
            <a:off x="2093738" y="2260311"/>
            <a:ext cx="7975149" cy="924038"/>
          </a:xfrm>
          <a:prstGeom prst="rect">
            <a:avLst/>
          </a:prstGeom>
        </p:spPr>
        <p:txBody>
          <a:bodyPr lIns="0" tIns="0" rIns="0" bIns="0" rtlCol="0" anchor="t">
            <a:spAutoFit/>
          </a:bodyPr>
          <a:lstStyle/>
          <a:p>
            <a:pPr>
              <a:lnSpc>
                <a:spcPts val="6190"/>
              </a:lnSpc>
            </a:pPr>
            <a:r>
              <a:rPr lang="en-US" sz="7200" spc="-295">
                <a:solidFill>
                  <a:srgbClr val="5A524F"/>
                </a:solidFill>
                <a:latin typeface="Poppins Ultra-Bold" panose="00000900000000000000"/>
              </a:rPr>
              <a:t>Dietary Goals</a:t>
            </a:r>
            <a:endParaRPr lang="en-US" sz="7200" spc="-295">
              <a:solidFill>
                <a:srgbClr val="5A524F"/>
              </a:solidFill>
              <a:latin typeface="Poppins Ultra-Bold" panose="00000900000000000000"/>
            </a:endParaRPr>
          </a:p>
        </p:txBody>
      </p:sp>
      <p:sp>
        <p:nvSpPr>
          <p:cNvPr id="13" name="Freeform 13"/>
          <p:cNvSpPr/>
          <p:nvPr/>
        </p:nvSpPr>
        <p:spPr>
          <a:xfrm flipH="1">
            <a:off x="4296791" y="7890369"/>
            <a:ext cx="2313573" cy="3420605"/>
          </a:xfrm>
          <a:custGeom>
            <a:avLst/>
            <a:gdLst/>
            <a:ahLst/>
            <a:cxnLst/>
            <a:rect l="l" t="t" r="r" b="b"/>
            <a:pathLst>
              <a:path w="2313573" h="3420605">
                <a:moveTo>
                  <a:pt x="2313573" y="0"/>
                </a:moveTo>
                <a:lnTo>
                  <a:pt x="0" y="0"/>
                </a:lnTo>
                <a:lnTo>
                  <a:pt x="0" y="3420605"/>
                </a:lnTo>
                <a:lnTo>
                  <a:pt x="2313573" y="3420605"/>
                </a:lnTo>
                <a:lnTo>
                  <a:pt x="231357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a:grpSpLocks noChangeAspect="1"/>
          </p:cNvGrpSpPr>
          <p:nvPr/>
        </p:nvGrpSpPr>
        <p:grpSpPr>
          <a:xfrm rot="0">
            <a:off x="8914121" y="3091827"/>
            <a:ext cx="4623104" cy="4623085"/>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3529" r="-23529"/>
              </a:stretch>
            </a:blipFill>
          </p:spPr>
        </p:sp>
      </p:grpSp>
      <p:sp>
        <p:nvSpPr>
          <p:cNvPr id="16" name="TextBox 16"/>
          <p:cNvSpPr txBox="1"/>
          <p:nvPr/>
        </p:nvSpPr>
        <p:spPr>
          <a:xfrm>
            <a:off x="2093738" y="3886752"/>
            <a:ext cx="5967893" cy="1133720"/>
          </a:xfrm>
          <a:prstGeom prst="rect">
            <a:avLst/>
          </a:prstGeom>
        </p:spPr>
        <p:txBody>
          <a:bodyPr lIns="0" tIns="0" rIns="0" bIns="0" rtlCol="0" anchor="t">
            <a:spAutoFit/>
          </a:bodyPr>
          <a:lstStyle/>
          <a:p>
            <a:pPr algn="just">
              <a:lnSpc>
                <a:spcPts val="2205"/>
              </a:lnSpc>
            </a:pPr>
            <a:r>
              <a:rPr lang="en-US" sz="2140" spc="-85">
                <a:solidFill>
                  <a:srgbClr val="5A524F"/>
                </a:solidFill>
                <a:latin typeface="Poppins" panose="00000500000000000000"/>
              </a:rPr>
              <a:t>Prioritize foods rich in complex carbohydrates, lean protein, and wholesome fats to maintain a consistent and enduring source of energy during active dance sessions.</a:t>
            </a:r>
            <a:endParaRPr lang="en-US" sz="2140" spc="-85">
              <a:solidFill>
                <a:srgbClr val="5A524F"/>
              </a:solidFill>
              <a:latin typeface="Poppins" panose="00000500000000000000"/>
            </a:endParaRPr>
          </a:p>
        </p:txBody>
      </p:sp>
      <p:sp>
        <p:nvSpPr>
          <p:cNvPr id="17" name="TextBox 17"/>
          <p:cNvSpPr txBox="1"/>
          <p:nvPr/>
        </p:nvSpPr>
        <p:spPr>
          <a:xfrm>
            <a:off x="2093738" y="5220451"/>
            <a:ext cx="5967893" cy="859467"/>
          </a:xfrm>
          <a:prstGeom prst="rect">
            <a:avLst/>
          </a:prstGeom>
        </p:spPr>
        <p:txBody>
          <a:bodyPr lIns="0" tIns="0" rIns="0" bIns="0" rtlCol="0" anchor="t">
            <a:spAutoFit/>
          </a:bodyPr>
          <a:lstStyle/>
          <a:p>
            <a:pPr algn="just">
              <a:lnSpc>
                <a:spcPts val="2205"/>
              </a:lnSpc>
            </a:pPr>
            <a:r>
              <a:rPr lang="en-US" sz="2140" spc="-85">
                <a:solidFill>
                  <a:srgbClr val="5A524F"/>
                </a:solidFill>
                <a:latin typeface="Poppins" panose="00000500000000000000"/>
              </a:rPr>
              <a:t>Maintain continuous hydration to ensure agility, endurance, and peak performance while engaging in lively dance routines.</a:t>
            </a:r>
            <a:endParaRPr lang="en-US" sz="2140" spc="-85">
              <a:solidFill>
                <a:srgbClr val="5A524F"/>
              </a:solidFill>
              <a:latin typeface="Poppins" panose="00000500000000000000"/>
            </a:endParaRPr>
          </a:p>
        </p:txBody>
      </p:sp>
      <p:grpSp>
        <p:nvGrpSpPr>
          <p:cNvPr id="18" name="Group 18"/>
          <p:cNvGrpSpPr/>
          <p:nvPr/>
        </p:nvGrpSpPr>
        <p:grpSpPr>
          <a:xfrm rot="0">
            <a:off x="1282239" y="3877227"/>
            <a:ext cx="541143" cy="541143"/>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7B67"/>
            </a:solidFill>
          </p:spPr>
        </p:sp>
        <p:sp>
          <p:nvSpPr>
            <p:cNvPr id="20" name="TextBox 20"/>
            <p:cNvSpPr txBox="1"/>
            <p:nvPr/>
          </p:nvSpPr>
          <p:spPr>
            <a:xfrm>
              <a:off x="76200" y="28575"/>
              <a:ext cx="660400" cy="708025"/>
            </a:xfrm>
            <a:prstGeom prst="rect">
              <a:avLst/>
            </a:prstGeom>
          </p:spPr>
          <p:txBody>
            <a:bodyPr lIns="40630" tIns="40630" rIns="40630" bIns="40630" rtlCol="0" anchor="ctr"/>
            <a:lstStyle/>
            <a:p>
              <a:pPr algn="ctr">
                <a:lnSpc>
                  <a:spcPts val="2125"/>
                </a:lnSpc>
                <a:spcBef>
                  <a:spcPct val="0"/>
                </a:spcBef>
              </a:pPr>
              <a:r>
                <a:rPr lang="en-US" sz="1520">
                  <a:solidFill>
                    <a:srgbClr val="FFFFFF"/>
                  </a:solidFill>
                  <a:latin typeface="Poppins Ultra-Bold" panose="00000900000000000000"/>
                </a:rPr>
                <a:t>01</a:t>
              </a:r>
              <a:endParaRPr lang="en-US" sz="1520">
                <a:solidFill>
                  <a:srgbClr val="FFFFFF"/>
                </a:solidFill>
                <a:latin typeface="Poppins Ultra-Bold" panose="00000900000000000000"/>
              </a:endParaRPr>
            </a:p>
          </p:txBody>
        </p:sp>
      </p:grpSp>
      <p:grpSp>
        <p:nvGrpSpPr>
          <p:cNvPr id="21" name="Group 21"/>
          <p:cNvGrpSpPr/>
          <p:nvPr/>
        </p:nvGrpSpPr>
        <p:grpSpPr>
          <a:xfrm rot="0">
            <a:off x="1282239" y="5210926"/>
            <a:ext cx="541143" cy="541143"/>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7B67"/>
            </a:solidFill>
          </p:spPr>
        </p:sp>
        <p:sp>
          <p:nvSpPr>
            <p:cNvPr id="23" name="TextBox 23"/>
            <p:cNvSpPr txBox="1"/>
            <p:nvPr/>
          </p:nvSpPr>
          <p:spPr>
            <a:xfrm>
              <a:off x="76200" y="28575"/>
              <a:ext cx="660400" cy="708025"/>
            </a:xfrm>
            <a:prstGeom prst="rect">
              <a:avLst/>
            </a:prstGeom>
          </p:spPr>
          <p:txBody>
            <a:bodyPr lIns="40630" tIns="40630" rIns="40630" bIns="40630" rtlCol="0" anchor="ctr"/>
            <a:lstStyle/>
            <a:p>
              <a:pPr algn="ctr">
                <a:lnSpc>
                  <a:spcPts val="2125"/>
                </a:lnSpc>
                <a:spcBef>
                  <a:spcPct val="0"/>
                </a:spcBef>
              </a:pPr>
              <a:r>
                <a:rPr lang="en-US" sz="1520">
                  <a:solidFill>
                    <a:srgbClr val="FFFFFF"/>
                  </a:solidFill>
                  <a:latin typeface="Poppins Ultra-Bold" panose="00000900000000000000"/>
                </a:rPr>
                <a:t>02</a:t>
              </a:r>
              <a:endParaRPr lang="en-US" sz="1520">
                <a:solidFill>
                  <a:srgbClr val="FFFFFF"/>
                </a:solidFill>
                <a:latin typeface="Poppins Ultra-Bold" panose="00000900000000000000"/>
              </a:endParaRPr>
            </a:p>
          </p:txBody>
        </p:sp>
      </p:grpSp>
      <p:grpSp>
        <p:nvGrpSpPr>
          <p:cNvPr id="24" name="Group 24"/>
          <p:cNvGrpSpPr/>
          <p:nvPr/>
        </p:nvGrpSpPr>
        <p:grpSpPr>
          <a:xfrm rot="0">
            <a:off x="1282239" y="6270372"/>
            <a:ext cx="541143" cy="541143"/>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7B67"/>
            </a:solidFill>
          </p:spPr>
        </p:sp>
        <p:sp>
          <p:nvSpPr>
            <p:cNvPr id="26" name="TextBox 26"/>
            <p:cNvSpPr txBox="1"/>
            <p:nvPr/>
          </p:nvSpPr>
          <p:spPr>
            <a:xfrm>
              <a:off x="76200" y="28575"/>
              <a:ext cx="660400" cy="708025"/>
            </a:xfrm>
            <a:prstGeom prst="rect">
              <a:avLst/>
            </a:prstGeom>
          </p:spPr>
          <p:txBody>
            <a:bodyPr lIns="40630" tIns="40630" rIns="40630" bIns="40630" rtlCol="0" anchor="ctr"/>
            <a:lstStyle/>
            <a:p>
              <a:pPr algn="ctr">
                <a:lnSpc>
                  <a:spcPts val="2125"/>
                </a:lnSpc>
                <a:spcBef>
                  <a:spcPct val="0"/>
                </a:spcBef>
              </a:pPr>
              <a:r>
                <a:rPr lang="en-US" sz="1520">
                  <a:solidFill>
                    <a:srgbClr val="FFFFFF"/>
                  </a:solidFill>
                  <a:latin typeface="Poppins Ultra-Bold" panose="00000900000000000000"/>
                </a:rPr>
                <a:t>03</a:t>
              </a:r>
              <a:endParaRPr lang="en-US" sz="1520">
                <a:solidFill>
                  <a:srgbClr val="FFFFFF"/>
                </a:solidFill>
                <a:latin typeface="Poppins Ultra-Bold" panose="00000900000000000000"/>
              </a:endParaRPr>
            </a:p>
          </p:txBody>
        </p:sp>
      </p:grpSp>
      <p:sp>
        <p:nvSpPr>
          <p:cNvPr id="27" name="TextBox 27"/>
          <p:cNvSpPr txBox="1"/>
          <p:nvPr/>
        </p:nvSpPr>
        <p:spPr>
          <a:xfrm>
            <a:off x="2093738" y="6279897"/>
            <a:ext cx="5967893" cy="1133720"/>
          </a:xfrm>
          <a:prstGeom prst="rect">
            <a:avLst/>
          </a:prstGeom>
        </p:spPr>
        <p:txBody>
          <a:bodyPr lIns="0" tIns="0" rIns="0" bIns="0" rtlCol="0" anchor="t">
            <a:spAutoFit/>
          </a:bodyPr>
          <a:lstStyle/>
          <a:p>
            <a:pPr algn="just">
              <a:lnSpc>
                <a:spcPts val="2205"/>
              </a:lnSpc>
            </a:pPr>
            <a:r>
              <a:rPr lang="en-US" sz="2140" spc="-85">
                <a:solidFill>
                  <a:srgbClr val="5A524F"/>
                </a:solidFill>
                <a:latin typeface="Poppins" panose="00000500000000000000"/>
              </a:rPr>
              <a:t>Consume a well-balanced meal abundant in carbohydrates and proteins a few hours prior to dancing, ensuring a sustained energy level without any feelings of discomfort.</a:t>
            </a:r>
            <a:endParaRPr lang="en-US" sz="2140" spc="-85">
              <a:solidFill>
                <a:srgbClr val="5A524F"/>
              </a:solidFill>
              <a:latin typeface="Poppins" panose="000005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9100601" y="-2995048"/>
            <a:ext cx="6253575" cy="625357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F4F4"/>
            </a:solidFill>
          </p:spPr>
        </p:sp>
        <p:sp>
          <p:nvSpPr>
            <p:cNvPr id="4" name="TextBox 4"/>
            <p:cNvSpPr txBox="1"/>
            <p:nvPr/>
          </p:nvSpPr>
          <p:spPr>
            <a:xfrm>
              <a:off x="76200" y="47625"/>
              <a:ext cx="660400" cy="688975"/>
            </a:xfrm>
            <a:prstGeom prst="rect">
              <a:avLst/>
            </a:prstGeom>
          </p:spPr>
          <p:txBody>
            <a:bodyPr lIns="40630" tIns="40630" rIns="40630" bIns="40630" rtlCol="0" anchor="ctr"/>
            <a:lstStyle/>
            <a:p>
              <a:pPr algn="ctr">
                <a:lnSpc>
                  <a:spcPts val="2125"/>
                </a:lnSpc>
                <a:spcBef>
                  <a:spcPct val="0"/>
                </a:spcBef>
              </a:pPr>
            </a:p>
          </p:txBody>
        </p:sp>
      </p:grpSp>
      <p:grpSp>
        <p:nvGrpSpPr>
          <p:cNvPr id="5" name="Group 5"/>
          <p:cNvGrpSpPr/>
          <p:nvPr/>
        </p:nvGrpSpPr>
        <p:grpSpPr>
          <a:xfrm rot="0">
            <a:off x="-3859429" y="6582344"/>
            <a:ext cx="6253575" cy="6253575"/>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F4F4"/>
            </a:solidFill>
          </p:spPr>
        </p:sp>
        <p:sp>
          <p:nvSpPr>
            <p:cNvPr id="7" name="TextBox 7"/>
            <p:cNvSpPr txBox="1"/>
            <p:nvPr/>
          </p:nvSpPr>
          <p:spPr>
            <a:xfrm>
              <a:off x="76200" y="47625"/>
              <a:ext cx="660400" cy="688975"/>
            </a:xfrm>
            <a:prstGeom prst="rect">
              <a:avLst/>
            </a:prstGeom>
          </p:spPr>
          <p:txBody>
            <a:bodyPr lIns="40630" tIns="40630" rIns="40630" bIns="40630" rtlCol="0" anchor="ctr"/>
            <a:lstStyle/>
            <a:p>
              <a:pPr algn="ctr">
                <a:lnSpc>
                  <a:spcPts val="2125"/>
                </a:lnSpc>
                <a:spcBef>
                  <a:spcPct val="0"/>
                </a:spcBef>
              </a:pPr>
            </a:p>
          </p:txBody>
        </p:sp>
      </p:grpSp>
      <p:sp>
        <p:nvSpPr>
          <p:cNvPr id="8" name="Freeform 8"/>
          <p:cNvSpPr/>
          <p:nvPr/>
        </p:nvSpPr>
        <p:spPr>
          <a:xfrm>
            <a:off x="6975529" y="-1558963"/>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1"/>
            <a:stretch>
              <a:fillRect/>
            </a:stretch>
          </a:blipFill>
        </p:spPr>
      </p:sp>
      <p:sp>
        <p:nvSpPr>
          <p:cNvPr id="9" name="Freeform 9"/>
          <p:cNvSpPr/>
          <p:nvPr/>
        </p:nvSpPr>
        <p:spPr>
          <a:xfrm>
            <a:off x="-489443" y="7890369"/>
            <a:ext cx="4250144" cy="4258029"/>
          </a:xfrm>
          <a:custGeom>
            <a:avLst/>
            <a:gdLst/>
            <a:ahLst/>
            <a:cxnLst/>
            <a:rect l="l" t="t" r="r" b="b"/>
            <a:pathLst>
              <a:path w="4250144" h="4258029">
                <a:moveTo>
                  <a:pt x="0" y="0"/>
                </a:moveTo>
                <a:lnTo>
                  <a:pt x="4250143" y="0"/>
                </a:lnTo>
                <a:lnTo>
                  <a:pt x="4250143" y="4258029"/>
                </a:lnTo>
                <a:lnTo>
                  <a:pt x="0" y="4258029"/>
                </a:lnTo>
                <a:lnTo>
                  <a:pt x="0" y="0"/>
                </a:lnTo>
                <a:close/>
              </a:path>
            </a:pathLst>
          </a:custGeom>
          <a:blipFill>
            <a:blip r:embed="rId1"/>
            <a:stretch>
              <a:fillRect/>
            </a:stretch>
          </a:blipFill>
        </p:spPr>
      </p:sp>
      <p:sp>
        <p:nvSpPr>
          <p:cNvPr id="10" name="Freeform 10"/>
          <p:cNvSpPr/>
          <p:nvPr/>
        </p:nvSpPr>
        <p:spPr>
          <a:xfrm flipV="1">
            <a:off x="3977006" y="-465175"/>
            <a:ext cx="2313573" cy="3420605"/>
          </a:xfrm>
          <a:custGeom>
            <a:avLst/>
            <a:gdLst/>
            <a:ahLst/>
            <a:cxnLst/>
            <a:rect l="l" t="t" r="r" b="b"/>
            <a:pathLst>
              <a:path w="2313573" h="3420605">
                <a:moveTo>
                  <a:pt x="0" y="3420605"/>
                </a:moveTo>
                <a:lnTo>
                  <a:pt x="2313572" y="3420605"/>
                </a:lnTo>
                <a:lnTo>
                  <a:pt x="2313572" y="0"/>
                </a:lnTo>
                <a:lnTo>
                  <a:pt x="0" y="0"/>
                </a:lnTo>
                <a:lnTo>
                  <a:pt x="0" y="342060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flipH="1">
            <a:off x="4061536" y="7723273"/>
            <a:ext cx="2313573" cy="3420605"/>
          </a:xfrm>
          <a:custGeom>
            <a:avLst/>
            <a:gdLst/>
            <a:ahLst/>
            <a:cxnLst/>
            <a:rect l="l" t="t" r="r" b="b"/>
            <a:pathLst>
              <a:path w="2313573" h="3420605">
                <a:moveTo>
                  <a:pt x="2313573" y="0"/>
                </a:moveTo>
                <a:lnTo>
                  <a:pt x="0" y="0"/>
                </a:lnTo>
                <a:lnTo>
                  <a:pt x="0" y="3420605"/>
                </a:lnTo>
                <a:lnTo>
                  <a:pt x="2313573" y="3420605"/>
                </a:lnTo>
                <a:lnTo>
                  <a:pt x="2313573"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a:grpSpLocks noChangeAspect="1"/>
          </p:cNvGrpSpPr>
          <p:nvPr/>
        </p:nvGrpSpPr>
        <p:grpSpPr>
          <a:xfrm rot="0">
            <a:off x="1554833" y="2934432"/>
            <a:ext cx="4638802" cy="4638783"/>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777" r="-16777"/>
              </a:stretch>
            </a:blipFill>
          </p:spPr>
        </p:sp>
      </p:grpSp>
      <p:sp>
        <p:nvSpPr>
          <p:cNvPr id="14" name="TextBox 14"/>
          <p:cNvSpPr txBox="1"/>
          <p:nvPr/>
        </p:nvSpPr>
        <p:spPr>
          <a:xfrm>
            <a:off x="6786716" y="5577634"/>
            <a:ext cx="6385304" cy="1196702"/>
          </a:xfrm>
          <a:prstGeom prst="rect">
            <a:avLst/>
          </a:prstGeom>
        </p:spPr>
        <p:txBody>
          <a:bodyPr lIns="0" tIns="0" rIns="0" bIns="0" rtlCol="0" anchor="t">
            <a:spAutoFit/>
          </a:bodyPr>
          <a:lstStyle/>
          <a:p>
            <a:pPr>
              <a:lnSpc>
                <a:spcPts val="2300"/>
              </a:lnSpc>
            </a:pPr>
            <a:r>
              <a:rPr lang="en-US" sz="2235" spc="-89">
                <a:solidFill>
                  <a:srgbClr val="5A524F"/>
                </a:solidFill>
                <a:latin typeface="Poppins" panose="00000500000000000000"/>
              </a:rPr>
              <a:t>Look for nutrient-packed selections such as vibrant fruits, vegetables, lean proteins, and whole grains to bolster overall health and invigoration.</a:t>
            </a:r>
            <a:endParaRPr lang="en-US" sz="2235" spc="-89">
              <a:solidFill>
                <a:srgbClr val="5A524F"/>
              </a:solidFill>
              <a:latin typeface="Poppins" panose="00000500000000000000"/>
            </a:endParaRPr>
          </a:p>
        </p:txBody>
      </p:sp>
      <p:sp>
        <p:nvSpPr>
          <p:cNvPr id="15" name="TextBox 15"/>
          <p:cNvSpPr txBox="1"/>
          <p:nvPr/>
        </p:nvSpPr>
        <p:spPr>
          <a:xfrm>
            <a:off x="6786716" y="7027641"/>
            <a:ext cx="6385304" cy="907213"/>
          </a:xfrm>
          <a:prstGeom prst="rect">
            <a:avLst/>
          </a:prstGeom>
        </p:spPr>
        <p:txBody>
          <a:bodyPr lIns="0" tIns="0" rIns="0" bIns="0" rtlCol="0" anchor="t">
            <a:spAutoFit/>
          </a:bodyPr>
          <a:lstStyle/>
          <a:p>
            <a:pPr>
              <a:lnSpc>
                <a:spcPts val="2300"/>
              </a:lnSpc>
            </a:pPr>
            <a:r>
              <a:rPr lang="en-US" sz="2235" spc="-89">
                <a:solidFill>
                  <a:srgbClr val="5A524F"/>
                </a:solidFill>
                <a:latin typeface="Poppins" panose="00000500000000000000"/>
              </a:rPr>
              <a:t>Enjoy treats in moderation and remain mindful of portion sizes to avert energy fluctuations during the course of dance events.</a:t>
            </a:r>
            <a:endParaRPr lang="en-US" sz="2235" spc="-89">
              <a:solidFill>
                <a:srgbClr val="5A524F"/>
              </a:solidFill>
              <a:latin typeface="Poppins" panose="00000500000000000000"/>
            </a:endParaRPr>
          </a:p>
        </p:txBody>
      </p:sp>
      <p:grpSp>
        <p:nvGrpSpPr>
          <p:cNvPr id="16" name="Group 16"/>
          <p:cNvGrpSpPr/>
          <p:nvPr/>
        </p:nvGrpSpPr>
        <p:grpSpPr>
          <a:xfrm rot="0">
            <a:off x="13455342" y="4118102"/>
            <a:ext cx="541143" cy="541143"/>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7B67"/>
            </a:solidFill>
          </p:spPr>
        </p:sp>
        <p:sp>
          <p:nvSpPr>
            <p:cNvPr id="18" name="TextBox 18"/>
            <p:cNvSpPr txBox="1"/>
            <p:nvPr/>
          </p:nvSpPr>
          <p:spPr>
            <a:xfrm>
              <a:off x="76200" y="28575"/>
              <a:ext cx="660400" cy="708025"/>
            </a:xfrm>
            <a:prstGeom prst="rect">
              <a:avLst/>
            </a:prstGeom>
          </p:spPr>
          <p:txBody>
            <a:bodyPr lIns="40630" tIns="40630" rIns="40630" bIns="40630" rtlCol="0" anchor="ctr"/>
            <a:lstStyle/>
            <a:p>
              <a:pPr algn="ctr">
                <a:lnSpc>
                  <a:spcPts val="2125"/>
                </a:lnSpc>
                <a:spcBef>
                  <a:spcPct val="0"/>
                </a:spcBef>
              </a:pPr>
              <a:r>
                <a:rPr lang="en-US" sz="1520">
                  <a:solidFill>
                    <a:srgbClr val="FFFFFF"/>
                  </a:solidFill>
                  <a:latin typeface="Poppins Ultra-Bold" panose="00000900000000000000"/>
                </a:rPr>
                <a:t>04</a:t>
              </a:r>
              <a:endParaRPr lang="en-US" sz="1520">
                <a:solidFill>
                  <a:srgbClr val="FFFFFF"/>
                </a:solidFill>
                <a:latin typeface="Poppins Ultra-Bold" panose="00000900000000000000"/>
              </a:endParaRPr>
            </a:p>
          </p:txBody>
        </p:sp>
      </p:grpSp>
      <p:grpSp>
        <p:nvGrpSpPr>
          <p:cNvPr id="19" name="Group 19"/>
          <p:cNvGrpSpPr/>
          <p:nvPr/>
        </p:nvGrpSpPr>
        <p:grpSpPr>
          <a:xfrm rot="0">
            <a:off x="13455342" y="5630079"/>
            <a:ext cx="541143" cy="541143"/>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7B67"/>
            </a:solidFill>
          </p:spPr>
        </p:sp>
        <p:sp>
          <p:nvSpPr>
            <p:cNvPr id="21" name="TextBox 21"/>
            <p:cNvSpPr txBox="1"/>
            <p:nvPr/>
          </p:nvSpPr>
          <p:spPr>
            <a:xfrm>
              <a:off x="76200" y="28575"/>
              <a:ext cx="660400" cy="708025"/>
            </a:xfrm>
            <a:prstGeom prst="rect">
              <a:avLst/>
            </a:prstGeom>
          </p:spPr>
          <p:txBody>
            <a:bodyPr lIns="40630" tIns="40630" rIns="40630" bIns="40630" rtlCol="0" anchor="ctr"/>
            <a:lstStyle/>
            <a:p>
              <a:pPr algn="ctr">
                <a:lnSpc>
                  <a:spcPts val="2125"/>
                </a:lnSpc>
                <a:spcBef>
                  <a:spcPct val="0"/>
                </a:spcBef>
              </a:pPr>
              <a:r>
                <a:rPr lang="en-US" sz="1520">
                  <a:solidFill>
                    <a:srgbClr val="FFFFFF"/>
                  </a:solidFill>
                  <a:latin typeface="Poppins Ultra-Bold" panose="00000900000000000000"/>
                </a:rPr>
                <a:t>05</a:t>
              </a:r>
              <a:endParaRPr lang="en-US" sz="1520">
                <a:solidFill>
                  <a:srgbClr val="FFFFFF"/>
                </a:solidFill>
                <a:latin typeface="Poppins Ultra-Bold" panose="00000900000000000000"/>
              </a:endParaRPr>
            </a:p>
          </p:txBody>
        </p:sp>
      </p:grpSp>
      <p:grpSp>
        <p:nvGrpSpPr>
          <p:cNvPr id="22" name="Group 22"/>
          <p:cNvGrpSpPr/>
          <p:nvPr/>
        </p:nvGrpSpPr>
        <p:grpSpPr>
          <a:xfrm rot="0">
            <a:off x="13455342" y="7032072"/>
            <a:ext cx="541143" cy="541143"/>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7B67"/>
            </a:solidFill>
          </p:spPr>
        </p:sp>
        <p:sp>
          <p:nvSpPr>
            <p:cNvPr id="24" name="TextBox 24"/>
            <p:cNvSpPr txBox="1"/>
            <p:nvPr/>
          </p:nvSpPr>
          <p:spPr>
            <a:xfrm>
              <a:off x="76200" y="28575"/>
              <a:ext cx="660400" cy="708025"/>
            </a:xfrm>
            <a:prstGeom prst="rect">
              <a:avLst/>
            </a:prstGeom>
          </p:spPr>
          <p:txBody>
            <a:bodyPr lIns="40630" tIns="40630" rIns="40630" bIns="40630" rtlCol="0" anchor="ctr"/>
            <a:lstStyle/>
            <a:p>
              <a:pPr algn="ctr">
                <a:lnSpc>
                  <a:spcPts val="2125"/>
                </a:lnSpc>
                <a:spcBef>
                  <a:spcPct val="0"/>
                </a:spcBef>
              </a:pPr>
              <a:r>
                <a:rPr lang="en-US" sz="1520">
                  <a:solidFill>
                    <a:srgbClr val="FFFFFF"/>
                  </a:solidFill>
                  <a:latin typeface="Poppins Ultra-Bold" panose="00000900000000000000"/>
                </a:rPr>
                <a:t>06</a:t>
              </a:r>
              <a:endParaRPr lang="en-US" sz="1520">
                <a:solidFill>
                  <a:srgbClr val="FFFFFF"/>
                </a:solidFill>
                <a:latin typeface="Poppins Ultra-Bold" panose="00000900000000000000"/>
              </a:endParaRPr>
            </a:p>
          </p:txBody>
        </p:sp>
      </p:grpSp>
      <p:sp>
        <p:nvSpPr>
          <p:cNvPr id="25" name="TextBox 25"/>
          <p:cNvSpPr txBox="1"/>
          <p:nvPr/>
        </p:nvSpPr>
        <p:spPr>
          <a:xfrm>
            <a:off x="6786716" y="2597134"/>
            <a:ext cx="7975149" cy="924038"/>
          </a:xfrm>
          <a:prstGeom prst="rect">
            <a:avLst/>
          </a:prstGeom>
        </p:spPr>
        <p:txBody>
          <a:bodyPr lIns="0" tIns="0" rIns="0" bIns="0" rtlCol="0" anchor="t">
            <a:spAutoFit/>
          </a:bodyPr>
          <a:lstStyle/>
          <a:p>
            <a:pPr>
              <a:lnSpc>
                <a:spcPts val="6190"/>
              </a:lnSpc>
            </a:pPr>
            <a:r>
              <a:rPr lang="en-US" sz="7200" spc="-295">
                <a:solidFill>
                  <a:srgbClr val="5A524F"/>
                </a:solidFill>
                <a:latin typeface="Poppins Ultra-Bold" panose="00000900000000000000"/>
              </a:rPr>
              <a:t>Dietary Goals</a:t>
            </a:r>
            <a:endParaRPr lang="en-US" sz="7200" spc="-295">
              <a:solidFill>
                <a:srgbClr val="5A524F"/>
              </a:solidFill>
              <a:latin typeface="Poppins Ultra-Bold" panose="00000900000000000000"/>
            </a:endParaRPr>
          </a:p>
        </p:txBody>
      </p:sp>
      <p:sp>
        <p:nvSpPr>
          <p:cNvPr id="26" name="TextBox 26"/>
          <p:cNvSpPr txBox="1"/>
          <p:nvPr/>
        </p:nvSpPr>
        <p:spPr>
          <a:xfrm>
            <a:off x="6786716" y="3587847"/>
            <a:ext cx="3987574" cy="284474"/>
          </a:xfrm>
          <a:prstGeom prst="rect">
            <a:avLst/>
          </a:prstGeom>
        </p:spPr>
        <p:txBody>
          <a:bodyPr lIns="0" tIns="0" rIns="0" bIns="0" rtlCol="0" anchor="t">
            <a:spAutoFit/>
          </a:bodyPr>
          <a:lstStyle/>
          <a:p>
            <a:pPr>
              <a:lnSpc>
                <a:spcPts val="1985"/>
              </a:lnSpc>
            </a:pPr>
            <a:r>
              <a:rPr lang="en-US" sz="2310" spc="-94">
                <a:solidFill>
                  <a:srgbClr val="5A524F"/>
                </a:solidFill>
                <a:latin typeface="Poppins Ultra-Bold Italics" panose="00000900000000000000"/>
              </a:rPr>
              <a:t>Cha-Cha-Cha</a:t>
            </a:r>
            <a:endParaRPr lang="en-US" sz="2310" spc="-94">
              <a:solidFill>
                <a:srgbClr val="5A524F"/>
              </a:solidFill>
              <a:latin typeface="Poppins Ultra-Bold Italics" panose="00000900000000000000"/>
            </a:endParaRPr>
          </a:p>
        </p:txBody>
      </p:sp>
      <p:sp>
        <p:nvSpPr>
          <p:cNvPr id="27" name="TextBox 27"/>
          <p:cNvSpPr txBox="1"/>
          <p:nvPr/>
        </p:nvSpPr>
        <p:spPr>
          <a:xfrm>
            <a:off x="6786716" y="4127627"/>
            <a:ext cx="6385304" cy="1196702"/>
          </a:xfrm>
          <a:prstGeom prst="rect">
            <a:avLst/>
          </a:prstGeom>
        </p:spPr>
        <p:txBody>
          <a:bodyPr lIns="0" tIns="0" rIns="0" bIns="0" rtlCol="0" anchor="t">
            <a:spAutoFit/>
          </a:bodyPr>
          <a:lstStyle/>
          <a:p>
            <a:pPr>
              <a:lnSpc>
                <a:spcPts val="2300"/>
              </a:lnSpc>
            </a:pPr>
            <a:r>
              <a:rPr lang="en-US" sz="2235" spc="-89">
                <a:solidFill>
                  <a:srgbClr val="5A524F"/>
                </a:solidFill>
                <a:latin typeface="Poppins" panose="00000500000000000000"/>
              </a:rPr>
              <a:t>Pick a snacks after dancing that encompass both protein and carbohydrates, facilitating muscle recovery and replenishing depleted energy stores.</a:t>
            </a:r>
            <a:endParaRPr lang="en-US" sz="2235" spc="-89">
              <a:solidFill>
                <a:srgbClr val="5A524F"/>
              </a:solidFill>
              <a:latin typeface="Poppins" panose="000005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2239" y="1852464"/>
            <a:ext cx="706779" cy="551288"/>
          </a:xfrm>
          <a:custGeom>
            <a:avLst/>
            <a:gdLst/>
            <a:ahLst/>
            <a:cxnLst/>
            <a:rect l="l" t="t" r="r" b="b"/>
            <a:pathLst>
              <a:path w="706779" h="551288">
                <a:moveTo>
                  <a:pt x="0" y="0"/>
                </a:moveTo>
                <a:lnTo>
                  <a:pt x="706779" y="0"/>
                </a:lnTo>
                <a:lnTo>
                  <a:pt x="706779" y="551287"/>
                </a:lnTo>
                <a:lnTo>
                  <a:pt x="0" y="55128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2093738" y="3211846"/>
            <a:ext cx="3987574" cy="284474"/>
          </a:xfrm>
          <a:prstGeom prst="rect">
            <a:avLst/>
          </a:prstGeom>
        </p:spPr>
        <p:txBody>
          <a:bodyPr lIns="0" tIns="0" rIns="0" bIns="0" rtlCol="0" anchor="t">
            <a:spAutoFit/>
          </a:bodyPr>
          <a:lstStyle/>
          <a:p>
            <a:pPr>
              <a:lnSpc>
                <a:spcPts val="1985"/>
              </a:lnSpc>
            </a:pPr>
            <a:r>
              <a:rPr lang="en-US" sz="2310" spc="-94">
                <a:solidFill>
                  <a:srgbClr val="5A524F"/>
                </a:solidFill>
                <a:latin typeface="Poppins Ultra-Bold Italics" panose="00000900000000000000"/>
              </a:rPr>
              <a:t>Cha-Cha-Cha</a:t>
            </a:r>
            <a:endParaRPr lang="en-US" sz="2310" spc="-94">
              <a:solidFill>
                <a:srgbClr val="5A524F"/>
              </a:solidFill>
              <a:latin typeface="Poppins Ultra-Bold Italics" panose="00000900000000000000"/>
            </a:endParaRPr>
          </a:p>
        </p:txBody>
      </p:sp>
      <p:grpSp>
        <p:nvGrpSpPr>
          <p:cNvPr id="4" name="Group 4"/>
          <p:cNvGrpSpPr/>
          <p:nvPr/>
        </p:nvGrpSpPr>
        <p:grpSpPr>
          <a:xfrm rot="0">
            <a:off x="10068886" y="-2097083"/>
            <a:ext cx="6253575" cy="625357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F4F4"/>
            </a:solidFill>
          </p:spPr>
        </p:sp>
        <p:sp>
          <p:nvSpPr>
            <p:cNvPr id="6" name="TextBox 6"/>
            <p:cNvSpPr txBox="1"/>
            <p:nvPr/>
          </p:nvSpPr>
          <p:spPr>
            <a:xfrm>
              <a:off x="76200" y="47625"/>
              <a:ext cx="660400" cy="688975"/>
            </a:xfrm>
            <a:prstGeom prst="rect">
              <a:avLst/>
            </a:prstGeom>
          </p:spPr>
          <p:txBody>
            <a:bodyPr lIns="40630" tIns="40630" rIns="40630" bIns="40630" rtlCol="0" anchor="ctr"/>
            <a:lstStyle/>
            <a:p>
              <a:pPr algn="ctr">
                <a:lnSpc>
                  <a:spcPts val="2125"/>
                </a:lnSpc>
                <a:spcBef>
                  <a:spcPct val="0"/>
                </a:spcBef>
              </a:pPr>
            </a:p>
          </p:txBody>
        </p:sp>
      </p:grpSp>
      <p:grpSp>
        <p:nvGrpSpPr>
          <p:cNvPr id="7" name="Group 7"/>
          <p:cNvGrpSpPr/>
          <p:nvPr/>
        </p:nvGrpSpPr>
        <p:grpSpPr>
          <a:xfrm rot="0">
            <a:off x="-3859429" y="6582344"/>
            <a:ext cx="6253575" cy="6253575"/>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F4F4"/>
            </a:solidFill>
          </p:spPr>
        </p:sp>
        <p:sp>
          <p:nvSpPr>
            <p:cNvPr id="9" name="TextBox 9"/>
            <p:cNvSpPr txBox="1"/>
            <p:nvPr/>
          </p:nvSpPr>
          <p:spPr>
            <a:xfrm>
              <a:off x="76200" y="47625"/>
              <a:ext cx="660400" cy="688975"/>
            </a:xfrm>
            <a:prstGeom prst="rect">
              <a:avLst/>
            </a:prstGeom>
          </p:spPr>
          <p:txBody>
            <a:bodyPr lIns="40630" tIns="40630" rIns="40630" bIns="40630" rtlCol="0" anchor="ctr"/>
            <a:lstStyle/>
            <a:p>
              <a:pPr algn="ctr">
                <a:lnSpc>
                  <a:spcPts val="2125"/>
                </a:lnSpc>
                <a:spcBef>
                  <a:spcPct val="0"/>
                </a:spcBef>
              </a:pPr>
            </a:p>
          </p:txBody>
        </p:sp>
      </p:grpSp>
      <p:sp>
        <p:nvSpPr>
          <p:cNvPr id="10" name="Freeform 10"/>
          <p:cNvSpPr/>
          <p:nvPr/>
        </p:nvSpPr>
        <p:spPr>
          <a:xfrm>
            <a:off x="7433367" y="-1491634"/>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3"/>
            <a:stretch>
              <a:fillRect/>
            </a:stretch>
          </a:blipFill>
        </p:spPr>
      </p:sp>
      <p:sp>
        <p:nvSpPr>
          <p:cNvPr id="11" name="Freeform 11"/>
          <p:cNvSpPr/>
          <p:nvPr/>
        </p:nvSpPr>
        <p:spPr>
          <a:xfrm>
            <a:off x="-489443" y="7890369"/>
            <a:ext cx="4250144" cy="4258029"/>
          </a:xfrm>
          <a:custGeom>
            <a:avLst/>
            <a:gdLst/>
            <a:ahLst/>
            <a:cxnLst/>
            <a:rect l="l" t="t" r="r" b="b"/>
            <a:pathLst>
              <a:path w="4250144" h="4258029">
                <a:moveTo>
                  <a:pt x="0" y="0"/>
                </a:moveTo>
                <a:lnTo>
                  <a:pt x="4250143" y="0"/>
                </a:lnTo>
                <a:lnTo>
                  <a:pt x="4250143" y="4258029"/>
                </a:lnTo>
                <a:lnTo>
                  <a:pt x="0" y="4258029"/>
                </a:lnTo>
                <a:lnTo>
                  <a:pt x="0" y="0"/>
                </a:lnTo>
                <a:close/>
              </a:path>
            </a:pathLst>
          </a:custGeom>
          <a:blipFill>
            <a:blip r:embed="rId3"/>
            <a:stretch>
              <a:fillRect/>
            </a:stretch>
          </a:blipFill>
        </p:spPr>
      </p:sp>
      <p:sp>
        <p:nvSpPr>
          <p:cNvPr id="12" name="TextBox 12"/>
          <p:cNvSpPr txBox="1"/>
          <p:nvPr/>
        </p:nvSpPr>
        <p:spPr>
          <a:xfrm>
            <a:off x="2093738" y="2260311"/>
            <a:ext cx="7975149" cy="924038"/>
          </a:xfrm>
          <a:prstGeom prst="rect">
            <a:avLst/>
          </a:prstGeom>
        </p:spPr>
        <p:txBody>
          <a:bodyPr lIns="0" tIns="0" rIns="0" bIns="0" rtlCol="0" anchor="t">
            <a:spAutoFit/>
          </a:bodyPr>
          <a:lstStyle/>
          <a:p>
            <a:pPr>
              <a:lnSpc>
                <a:spcPts val="6190"/>
              </a:lnSpc>
            </a:pPr>
            <a:r>
              <a:rPr lang="en-US" sz="7200" spc="-295">
                <a:solidFill>
                  <a:srgbClr val="5A524F"/>
                </a:solidFill>
                <a:latin typeface="Poppins Ultra-Bold" panose="00000900000000000000"/>
              </a:rPr>
              <a:t>Dietary Goals</a:t>
            </a:r>
            <a:endParaRPr lang="en-US" sz="7200" spc="-295">
              <a:solidFill>
                <a:srgbClr val="5A524F"/>
              </a:solidFill>
              <a:latin typeface="Poppins Ultra-Bold" panose="00000900000000000000"/>
            </a:endParaRPr>
          </a:p>
        </p:txBody>
      </p:sp>
      <p:sp>
        <p:nvSpPr>
          <p:cNvPr id="13" name="Freeform 13"/>
          <p:cNvSpPr/>
          <p:nvPr/>
        </p:nvSpPr>
        <p:spPr>
          <a:xfrm flipH="1">
            <a:off x="4296791" y="7890369"/>
            <a:ext cx="2313573" cy="3420605"/>
          </a:xfrm>
          <a:custGeom>
            <a:avLst/>
            <a:gdLst/>
            <a:ahLst/>
            <a:cxnLst/>
            <a:rect l="l" t="t" r="r" b="b"/>
            <a:pathLst>
              <a:path w="2313573" h="3420605">
                <a:moveTo>
                  <a:pt x="2313573" y="0"/>
                </a:moveTo>
                <a:lnTo>
                  <a:pt x="0" y="0"/>
                </a:lnTo>
                <a:lnTo>
                  <a:pt x="0" y="3420605"/>
                </a:lnTo>
                <a:lnTo>
                  <a:pt x="2313573" y="3420605"/>
                </a:lnTo>
                <a:lnTo>
                  <a:pt x="231357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a:grpSpLocks noChangeAspect="1"/>
          </p:cNvGrpSpPr>
          <p:nvPr/>
        </p:nvGrpSpPr>
        <p:grpSpPr>
          <a:xfrm rot="0">
            <a:off x="10068886" y="2403751"/>
            <a:ext cx="4355448" cy="4355430"/>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2250" r="-12250"/>
              </a:stretch>
            </a:blipFill>
          </p:spPr>
        </p:sp>
      </p:grpSp>
      <p:sp>
        <p:nvSpPr>
          <p:cNvPr id="16" name="TextBox 16"/>
          <p:cNvSpPr txBox="1"/>
          <p:nvPr/>
        </p:nvSpPr>
        <p:spPr>
          <a:xfrm>
            <a:off x="2093738" y="3886752"/>
            <a:ext cx="5967893" cy="859467"/>
          </a:xfrm>
          <a:prstGeom prst="rect">
            <a:avLst/>
          </a:prstGeom>
        </p:spPr>
        <p:txBody>
          <a:bodyPr lIns="0" tIns="0" rIns="0" bIns="0" rtlCol="0" anchor="t">
            <a:spAutoFit/>
          </a:bodyPr>
          <a:lstStyle/>
          <a:p>
            <a:pPr algn="just">
              <a:lnSpc>
                <a:spcPts val="2205"/>
              </a:lnSpc>
            </a:pPr>
            <a:r>
              <a:rPr lang="en-US" sz="2140" spc="-85">
                <a:solidFill>
                  <a:srgbClr val="5A524F"/>
                </a:solidFill>
                <a:latin typeface="Poppins" panose="00000500000000000000"/>
              </a:rPr>
              <a:t>Look for easily digestible food choices to sidestep digestive discomfort and uphold the fluidity of dance movements.</a:t>
            </a:r>
            <a:endParaRPr lang="en-US" sz="2140" spc="-85">
              <a:solidFill>
                <a:srgbClr val="5A524F"/>
              </a:solidFill>
              <a:latin typeface="Poppins" panose="00000500000000000000"/>
            </a:endParaRPr>
          </a:p>
        </p:txBody>
      </p:sp>
      <p:sp>
        <p:nvSpPr>
          <p:cNvPr id="17" name="TextBox 17"/>
          <p:cNvSpPr txBox="1"/>
          <p:nvPr/>
        </p:nvSpPr>
        <p:spPr>
          <a:xfrm>
            <a:off x="2093738" y="5001275"/>
            <a:ext cx="5967893" cy="859467"/>
          </a:xfrm>
          <a:prstGeom prst="rect">
            <a:avLst/>
          </a:prstGeom>
        </p:spPr>
        <p:txBody>
          <a:bodyPr lIns="0" tIns="0" rIns="0" bIns="0" rtlCol="0" anchor="t">
            <a:spAutoFit/>
          </a:bodyPr>
          <a:lstStyle/>
          <a:p>
            <a:pPr algn="just">
              <a:lnSpc>
                <a:spcPts val="2205"/>
              </a:lnSpc>
            </a:pPr>
            <a:r>
              <a:rPr lang="en-US" sz="2140" spc="-85">
                <a:solidFill>
                  <a:srgbClr val="5A524F"/>
                </a:solidFill>
                <a:latin typeface="Poppins" panose="00000500000000000000"/>
              </a:rPr>
              <a:t>Consume water consistently to safeguard hydration and counteract fluid loss resulting from spirited dance routines.</a:t>
            </a:r>
            <a:endParaRPr lang="en-US" sz="2140" spc="-85">
              <a:solidFill>
                <a:srgbClr val="5A524F"/>
              </a:solidFill>
              <a:latin typeface="Poppins" panose="00000500000000000000"/>
            </a:endParaRPr>
          </a:p>
        </p:txBody>
      </p:sp>
      <p:grpSp>
        <p:nvGrpSpPr>
          <p:cNvPr id="18" name="Group 18"/>
          <p:cNvGrpSpPr/>
          <p:nvPr/>
        </p:nvGrpSpPr>
        <p:grpSpPr>
          <a:xfrm rot="0">
            <a:off x="1282239" y="3877227"/>
            <a:ext cx="541143" cy="541143"/>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7B67"/>
            </a:solidFill>
          </p:spPr>
        </p:sp>
        <p:sp>
          <p:nvSpPr>
            <p:cNvPr id="20" name="TextBox 20"/>
            <p:cNvSpPr txBox="1"/>
            <p:nvPr/>
          </p:nvSpPr>
          <p:spPr>
            <a:xfrm>
              <a:off x="76200" y="28575"/>
              <a:ext cx="660400" cy="708025"/>
            </a:xfrm>
            <a:prstGeom prst="rect">
              <a:avLst/>
            </a:prstGeom>
          </p:spPr>
          <p:txBody>
            <a:bodyPr lIns="40630" tIns="40630" rIns="40630" bIns="40630" rtlCol="0" anchor="ctr"/>
            <a:lstStyle/>
            <a:p>
              <a:pPr algn="ctr">
                <a:lnSpc>
                  <a:spcPts val="2125"/>
                </a:lnSpc>
                <a:spcBef>
                  <a:spcPct val="0"/>
                </a:spcBef>
              </a:pPr>
              <a:r>
                <a:rPr lang="en-US" sz="1520">
                  <a:solidFill>
                    <a:srgbClr val="FFFFFF"/>
                  </a:solidFill>
                  <a:latin typeface="Poppins Ultra-Bold" panose="00000900000000000000"/>
                </a:rPr>
                <a:t>07</a:t>
              </a:r>
              <a:endParaRPr lang="en-US" sz="1520">
                <a:solidFill>
                  <a:srgbClr val="FFFFFF"/>
                </a:solidFill>
                <a:latin typeface="Poppins Ultra-Bold" panose="00000900000000000000"/>
              </a:endParaRPr>
            </a:p>
          </p:txBody>
        </p:sp>
      </p:grpSp>
      <p:grpSp>
        <p:nvGrpSpPr>
          <p:cNvPr id="21" name="Group 21"/>
          <p:cNvGrpSpPr/>
          <p:nvPr/>
        </p:nvGrpSpPr>
        <p:grpSpPr>
          <a:xfrm rot="0">
            <a:off x="1282239" y="5007054"/>
            <a:ext cx="541143" cy="541143"/>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7B67"/>
            </a:solidFill>
          </p:spPr>
        </p:sp>
        <p:sp>
          <p:nvSpPr>
            <p:cNvPr id="23" name="TextBox 23"/>
            <p:cNvSpPr txBox="1"/>
            <p:nvPr/>
          </p:nvSpPr>
          <p:spPr>
            <a:xfrm>
              <a:off x="76200" y="28575"/>
              <a:ext cx="660400" cy="708025"/>
            </a:xfrm>
            <a:prstGeom prst="rect">
              <a:avLst/>
            </a:prstGeom>
          </p:spPr>
          <p:txBody>
            <a:bodyPr lIns="40630" tIns="40630" rIns="40630" bIns="40630" rtlCol="0" anchor="ctr"/>
            <a:lstStyle/>
            <a:p>
              <a:pPr algn="ctr">
                <a:lnSpc>
                  <a:spcPts val="2125"/>
                </a:lnSpc>
                <a:spcBef>
                  <a:spcPct val="0"/>
                </a:spcBef>
              </a:pPr>
              <a:r>
                <a:rPr lang="en-US" sz="1520">
                  <a:solidFill>
                    <a:srgbClr val="FFFFFF"/>
                  </a:solidFill>
                  <a:latin typeface="Poppins Ultra-Bold" panose="00000900000000000000"/>
                </a:rPr>
                <a:t>08</a:t>
              </a:r>
              <a:endParaRPr lang="en-US" sz="1520">
                <a:solidFill>
                  <a:srgbClr val="FFFFFF"/>
                </a:solidFill>
                <a:latin typeface="Poppins Ultra-Bold" panose="00000900000000000000"/>
              </a:endParaRPr>
            </a:p>
          </p:txBody>
        </p:sp>
      </p:grpSp>
      <p:grpSp>
        <p:nvGrpSpPr>
          <p:cNvPr id="24" name="Group 24"/>
          <p:cNvGrpSpPr/>
          <p:nvPr/>
        </p:nvGrpSpPr>
        <p:grpSpPr>
          <a:xfrm rot="0">
            <a:off x="1282239" y="6136881"/>
            <a:ext cx="541143" cy="541143"/>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7B67"/>
            </a:solidFill>
          </p:spPr>
        </p:sp>
        <p:sp>
          <p:nvSpPr>
            <p:cNvPr id="26" name="TextBox 26"/>
            <p:cNvSpPr txBox="1"/>
            <p:nvPr/>
          </p:nvSpPr>
          <p:spPr>
            <a:xfrm>
              <a:off x="76200" y="28575"/>
              <a:ext cx="660400" cy="708025"/>
            </a:xfrm>
            <a:prstGeom prst="rect">
              <a:avLst/>
            </a:prstGeom>
          </p:spPr>
          <p:txBody>
            <a:bodyPr lIns="40630" tIns="40630" rIns="40630" bIns="40630" rtlCol="0" anchor="ctr"/>
            <a:lstStyle/>
            <a:p>
              <a:pPr algn="ctr">
                <a:lnSpc>
                  <a:spcPts val="2125"/>
                </a:lnSpc>
                <a:spcBef>
                  <a:spcPct val="0"/>
                </a:spcBef>
              </a:pPr>
              <a:r>
                <a:rPr lang="en-US" sz="1520">
                  <a:solidFill>
                    <a:srgbClr val="FFFFFF"/>
                  </a:solidFill>
                  <a:latin typeface="Poppins Ultra-Bold" panose="00000900000000000000"/>
                </a:rPr>
                <a:t>09</a:t>
              </a:r>
              <a:endParaRPr lang="en-US" sz="1520">
                <a:solidFill>
                  <a:srgbClr val="FFFFFF"/>
                </a:solidFill>
                <a:latin typeface="Poppins Ultra-Bold" panose="00000900000000000000"/>
              </a:endParaRPr>
            </a:p>
          </p:txBody>
        </p:sp>
      </p:grpSp>
      <p:grpSp>
        <p:nvGrpSpPr>
          <p:cNvPr id="27" name="Group 27"/>
          <p:cNvGrpSpPr/>
          <p:nvPr/>
        </p:nvGrpSpPr>
        <p:grpSpPr>
          <a:xfrm rot="0">
            <a:off x="6610364" y="7424743"/>
            <a:ext cx="541143" cy="541143"/>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7B67"/>
            </a:solidFill>
          </p:spPr>
        </p:sp>
        <p:sp>
          <p:nvSpPr>
            <p:cNvPr id="29" name="TextBox 29"/>
            <p:cNvSpPr txBox="1"/>
            <p:nvPr/>
          </p:nvSpPr>
          <p:spPr>
            <a:xfrm>
              <a:off x="76200" y="28575"/>
              <a:ext cx="660400" cy="708025"/>
            </a:xfrm>
            <a:prstGeom prst="rect">
              <a:avLst/>
            </a:prstGeom>
          </p:spPr>
          <p:txBody>
            <a:bodyPr lIns="40630" tIns="40630" rIns="40630" bIns="40630" rtlCol="0" anchor="ctr"/>
            <a:lstStyle/>
            <a:p>
              <a:pPr algn="ctr">
                <a:lnSpc>
                  <a:spcPts val="2125"/>
                </a:lnSpc>
                <a:spcBef>
                  <a:spcPct val="0"/>
                </a:spcBef>
              </a:pPr>
              <a:r>
                <a:rPr lang="en-US" sz="1520">
                  <a:solidFill>
                    <a:srgbClr val="FFFFFF"/>
                  </a:solidFill>
                  <a:latin typeface="Poppins Ultra-Bold" panose="00000900000000000000"/>
                </a:rPr>
                <a:t>10</a:t>
              </a:r>
              <a:endParaRPr lang="en-US" sz="1520">
                <a:solidFill>
                  <a:srgbClr val="FFFFFF"/>
                </a:solidFill>
                <a:latin typeface="Poppins Ultra-Bold" panose="00000900000000000000"/>
              </a:endParaRPr>
            </a:p>
          </p:txBody>
        </p:sp>
      </p:grpSp>
      <p:sp>
        <p:nvSpPr>
          <p:cNvPr id="30" name="TextBox 30"/>
          <p:cNvSpPr txBox="1"/>
          <p:nvPr/>
        </p:nvSpPr>
        <p:spPr>
          <a:xfrm>
            <a:off x="2093738" y="6146406"/>
            <a:ext cx="5967893" cy="1133720"/>
          </a:xfrm>
          <a:prstGeom prst="rect">
            <a:avLst/>
          </a:prstGeom>
        </p:spPr>
        <p:txBody>
          <a:bodyPr lIns="0" tIns="0" rIns="0" bIns="0" rtlCol="0" anchor="t">
            <a:spAutoFit/>
          </a:bodyPr>
          <a:lstStyle/>
          <a:p>
            <a:pPr algn="just">
              <a:lnSpc>
                <a:spcPts val="2205"/>
              </a:lnSpc>
            </a:pPr>
            <a:r>
              <a:rPr lang="en-US" sz="2140" spc="-85">
                <a:solidFill>
                  <a:srgbClr val="5A524F"/>
                </a:solidFill>
                <a:latin typeface="Poppins" panose="00000500000000000000"/>
              </a:rPr>
              <a:t>Pack convenient and well-balanced snacks combining carbohydrates and protein to sustain energy levels while taking breaks during dance sessions.</a:t>
            </a:r>
            <a:endParaRPr lang="en-US" sz="2140" spc="-85">
              <a:solidFill>
                <a:srgbClr val="5A524F"/>
              </a:solidFill>
              <a:latin typeface="Poppins" panose="00000500000000000000"/>
            </a:endParaRPr>
          </a:p>
        </p:txBody>
      </p:sp>
      <p:sp>
        <p:nvSpPr>
          <p:cNvPr id="31" name="TextBox 31"/>
          <p:cNvSpPr txBox="1"/>
          <p:nvPr/>
        </p:nvSpPr>
        <p:spPr>
          <a:xfrm>
            <a:off x="7533930" y="7403788"/>
            <a:ext cx="5967893" cy="1133720"/>
          </a:xfrm>
          <a:prstGeom prst="rect">
            <a:avLst/>
          </a:prstGeom>
        </p:spPr>
        <p:txBody>
          <a:bodyPr lIns="0" tIns="0" rIns="0" bIns="0" rtlCol="0" anchor="t">
            <a:spAutoFit/>
          </a:bodyPr>
          <a:lstStyle/>
          <a:p>
            <a:pPr algn="just">
              <a:lnSpc>
                <a:spcPts val="2205"/>
              </a:lnSpc>
            </a:pPr>
            <a:r>
              <a:rPr lang="en-US" sz="2140" spc="-85">
                <a:solidFill>
                  <a:srgbClr val="5A524F"/>
                </a:solidFill>
                <a:latin typeface="Poppins" panose="00000500000000000000"/>
              </a:rPr>
              <a:t>Aim for a comprehensive dietary regimen incorporating carbohydrates, proteins, and nourishing fats to bolster energy, stamina, and post-dance recovery.</a:t>
            </a:r>
            <a:endParaRPr lang="en-US" sz="2140" spc="-85">
              <a:solidFill>
                <a:srgbClr val="5A524F"/>
              </a:solidFill>
              <a:latin typeface="Poppins" panose="000005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TextBox 2"/>
          <p:cNvSpPr txBox="1"/>
          <p:nvPr/>
        </p:nvSpPr>
        <p:spPr>
          <a:xfrm>
            <a:off x="1898318" y="3911571"/>
            <a:ext cx="12109176" cy="2575538"/>
          </a:xfrm>
          <a:prstGeom prst="rect">
            <a:avLst/>
          </a:prstGeom>
        </p:spPr>
        <p:txBody>
          <a:bodyPr lIns="0" tIns="0" rIns="0" bIns="0" rtlCol="0" anchor="t">
            <a:spAutoFit/>
          </a:bodyPr>
          <a:lstStyle/>
          <a:p>
            <a:pPr algn="ctr">
              <a:lnSpc>
                <a:spcPts val="6895"/>
              </a:lnSpc>
              <a:spcBef>
                <a:spcPct val="0"/>
              </a:spcBef>
            </a:pPr>
            <a:r>
              <a:rPr lang="en-US" sz="4925">
                <a:solidFill>
                  <a:srgbClr val="FDECCF"/>
                </a:solidFill>
                <a:latin typeface="Lucky Bones" panose="00000800000000000000"/>
              </a:rPr>
              <a:t>The dance movement gained so much popularity that it eventually replaced </a:t>
            </a:r>
            <a:r>
              <a:rPr lang="en-US" sz="4925" u="sng">
                <a:solidFill>
                  <a:schemeClr val="bg1"/>
                </a:solidFill>
                <a:latin typeface="Lucky Bones" panose="00000800000000000000"/>
                <a:hlinkClick r:id="rId1" tooltip="https://carolinadance.com/raleigh-dance-lessons/latin/mambo"/>
              </a:rPr>
              <a:t>the Mambo</a:t>
            </a:r>
            <a:r>
              <a:rPr lang="en-US" sz="4925">
                <a:solidFill>
                  <a:srgbClr val="FDECCF"/>
                </a:solidFill>
                <a:latin typeface="Lucky Bones" panose="00000800000000000000"/>
              </a:rPr>
              <a:t> — where it came from.</a:t>
            </a:r>
            <a:endParaRPr lang="en-US" sz="4925">
              <a:solidFill>
                <a:srgbClr val="FDECCF"/>
              </a:solidFill>
              <a:latin typeface="Lucky Bones" panose="000008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TextBox 2"/>
          <p:cNvSpPr txBox="1"/>
          <p:nvPr/>
        </p:nvSpPr>
        <p:spPr>
          <a:xfrm>
            <a:off x="1224595" y="3007959"/>
            <a:ext cx="8029560" cy="1754390"/>
          </a:xfrm>
          <a:prstGeom prst="rect">
            <a:avLst/>
          </a:prstGeom>
        </p:spPr>
        <p:txBody>
          <a:bodyPr lIns="0" tIns="0" rIns="0" bIns="0" rtlCol="0" anchor="t">
            <a:spAutoFit/>
          </a:bodyPr>
          <a:lstStyle/>
          <a:p>
            <a:pPr algn="just">
              <a:lnSpc>
                <a:spcPts val="4705"/>
              </a:lnSpc>
            </a:pPr>
            <a:r>
              <a:rPr lang="en-US" sz="3360">
                <a:solidFill>
                  <a:srgbClr val="FFFFFF"/>
                </a:solidFill>
                <a:latin typeface="Lucky Bones" panose="00000800000000000000"/>
              </a:rPr>
              <a:t>First, to vocally mimic the shuffling sound of the dancer’s shoes when it hits the dance floor</a:t>
            </a:r>
            <a:endParaRPr lang="en-US" sz="3360">
              <a:solidFill>
                <a:srgbClr val="FFFFFF"/>
              </a:solidFill>
              <a:latin typeface="Lucky Bones" panose="00000800000000000000"/>
            </a:endParaRPr>
          </a:p>
        </p:txBody>
      </p:sp>
      <p:sp>
        <p:nvSpPr>
          <p:cNvPr id="3" name="TextBox 3"/>
          <p:cNvSpPr txBox="1"/>
          <p:nvPr/>
        </p:nvSpPr>
        <p:spPr>
          <a:xfrm>
            <a:off x="5812916" y="4833473"/>
            <a:ext cx="8316818" cy="3345776"/>
          </a:xfrm>
          <a:prstGeom prst="rect">
            <a:avLst/>
          </a:prstGeom>
        </p:spPr>
        <p:txBody>
          <a:bodyPr lIns="0" tIns="0" rIns="0" bIns="0" rtlCol="0" anchor="t">
            <a:spAutoFit/>
          </a:bodyPr>
          <a:lstStyle/>
          <a:p>
            <a:pPr algn="r">
              <a:lnSpc>
                <a:spcPts val="4450"/>
              </a:lnSpc>
            </a:pPr>
            <a:r>
              <a:rPr lang="en-US" sz="3175">
                <a:solidFill>
                  <a:srgbClr val="FFFFFF"/>
                </a:solidFill>
                <a:latin typeface="Lucky Bones" panose="00000800000000000000"/>
              </a:rPr>
              <a:t>The second version of the origin of the Cha Cha states that it hails from religious ritualistic dances from the West Indies. Historical studies show that Voodoo band leaders used small rattles created from Cha Cha plants to create a unique sound.</a:t>
            </a:r>
            <a:endParaRPr lang="en-US" sz="3175">
              <a:solidFill>
                <a:srgbClr val="FFFFFF"/>
              </a:solidFill>
              <a:latin typeface="Lucky Bones" panose="00000800000000000000"/>
            </a:endParaRPr>
          </a:p>
        </p:txBody>
      </p:sp>
      <p:sp>
        <p:nvSpPr>
          <p:cNvPr id="4" name="TextBox 4"/>
          <p:cNvSpPr txBox="1"/>
          <p:nvPr/>
        </p:nvSpPr>
        <p:spPr>
          <a:xfrm>
            <a:off x="1224595" y="1718372"/>
            <a:ext cx="11210609" cy="539632"/>
          </a:xfrm>
          <a:prstGeom prst="rect">
            <a:avLst/>
          </a:prstGeom>
        </p:spPr>
        <p:txBody>
          <a:bodyPr lIns="0" tIns="0" rIns="0" bIns="0" rtlCol="0" anchor="t">
            <a:spAutoFit/>
          </a:bodyPr>
          <a:lstStyle/>
          <a:p>
            <a:pPr>
              <a:lnSpc>
                <a:spcPts val="4480"/>
              </a:lnSpc>
              <a:spcBef>
                <a:spcPct val="0"/>
              </a:spcBef>
            </a:pPr>
            <a:r>
              <a:rPr lang="en-US" sz="3200">
                <a:solidFill>
                  <a:srgbClr val="FFFFFF"/>
                </a:solidFill>
                <a:latin typeface="Lucky Bones" panose="00000800000000000000"/>
              </a:rPr>
              <a:t>There are two versions of the origin of the name Cha Cha;</a:t>
            </a:r>
            <a:endParaRPr lang="en-US" sz="3200">
              <a:solidFill>
                <a:srgbClr val="FFFFFF"/>
              </a:solidFill>
              <a:latin typeface="Lucky Bones"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TextBox 2"/>
          <p:cNvSpPr txBox="1"/>
          <p:nvPr/>
        </p:nvSpPr>
        <p:spPr>
          <a:xfrm>
            <a:off x="1580966" y="2917576"/>
            <a:ext cx="12088824" cy="889149"/>
          </a:xfrm>
          <a:prstGeom prst="rect">
            <a:avLst/>
          </a:prstGeom>
        </p:spPr>
        <p:txBody>
          <a:bodyPr lIns="0" tIns="0" rIns="0" bIns="0" rtlCol="0" anchor="t">
            <a:spAutoFit/>
          </a:bodyPr>
          <a:lstStyle/>
          <a:p>
            <a:pPr algn="ctr">
              <a:lnSpc>
                <a:spcPts val="3440"/>
              </a:lnSpc>
            </a:pPr>
            <a:r>
              <a:rPr lang="en-US" sz="3440">
                <a:solidFill>
                  <a:srgbClr val="FDECCF"/>
                </a:solidFill>
                <a:latin typeface="Lucky Bones" panose="00000800000000000000"/>
              </a:rPr>
              <a:t>An english dance teacher, Pierre Lavelle, was also credited for importing the Cha Cha to the continent of Europe .</a:t>
            </a:r>
            <a:endParaRPr lang="en-US" sz="3440">
              <a:solidFill>
                <a:srgbClr val="FDECCF"/>
              </a:solidFill>
              <a:latin typeface="Lucky Bones" panose="00000800000000000000"/>
            </a:endParaRPr>
          </a:p>
        </p:txBody>
      </p:sp>
      <p:sp>
        <p:nvSpPr>
          <p:cNvPr id="3" name="TextBox 3"/>
          <p:cNvSpPr txBox="1"/>
          <p:nvPr/>
        </p:nvSpPr>
        <p:spPr>
          <a:xfrm>
            <a:off x="1580966" y="4959693"/>
            <a:ext cx="11757901" cy="2171944"/>
          </a:xfrm>
          <a:prstGeom prst="rect">
            <a:avLst/>
          </a:prstGeom>
        </p:spPr>
        <p:txBody>
          <a:bodyPr lIns="0" tIns="0" rIns="0" bIns="0" rtlCol="0" anchor="t">
            <a:spAutoFit/>
          </a:bodyPr>
          <a:lstStyle/>
          <a:p>
            <a:pPr algn="ctr">
              <a:lnSpc>
                <a:spcPts val="4365"/>
              </a:lnSpc>
              <a:spcBef>
                <a:spcPct val="0"/>
              </a:spcBef>
            </a:pPr>
            <a:r>
              <a:rPr lang="en-US" sz="3120">
                <a:solidFill>
                  <a:srgbClr val="FDECCF"/>
                </a:solidFill>
                <a:latin typeface="Lucky Bones" panose="00000800000000000000"/>
              </a:rPr>
              <a:t>In 1953, Orquesta América (Jorrin's group) released two of Jorrin's compositions, "</a:t>
            </a:r>
            <a:r>
              <a:rPr lang="en-US" sz="3120" u="sng">
                <a:solidFill>
                  <a:srgbClr val="FDECCF"/>
                </a:solidFill>
                <a:latin typeface="Lucky Bones" panose="00000800000000000000"/>
                <a:hlinkClick r:id="rId1" tooltip="https://en.wikipedia.org/wiki/La_Enga%C3%B1adora"/>
              </a:rPr>
              <a:t>La Engañadora</a:t>
            </a:r>
            <a:r>
              <a:rPr lang="en-US" sz="3120">
                <a:solidFill>
                  <a:srgbClr val="FDECCF"/>
                </a:solidFill>
                <a:latin typeface="Lucky Bones" panose="00000800000000000000"/>
              </a:rPr>
              <a:t>" and "Silver Star", on the Cuban record label </a:t>
            </a:r>
            <a:r>
              <a:rPr lang="en-US" sz="3120" u="sng">
                <a:solidFill>
                  <a:srgbClr val="FDECCF"/>
                </a:solidFill>
                <a:latin typeface="Lucky Bones" panose="00000800000000000000"/>
                <a:hlinkClick r:id="rId2" tooltip="https://en.wikipedia.org/wiki/Panart"/>
              </a:rPr>
              <a:t>Panart</a:t>
            </a:r>
            <a:r>
              <a:rPr lang="en-US" sz="3120">
                <a:solidFill>
                  <a:srgbClr val="FDECCF"/>
                </a:solidFill>
                <a:latin typeface="Lucky Bones" panose="00000800000000000000"/>
              </a:rPr>
              <a:t>. These were the first cha-cha-cha compositions ever recorded.</a:t>
            </a:r>
            <a:endParaRPr lang="en-US" sz="3120">
              <a:solidFill>
                <a:srgbClr val="FDECCF"/>
              </a:solidFill>
              <a:latin typeface="Lucky Bones" panose="000008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ECCF"/>
        </a:solidFill>
        <a:effectLst/>
      </p:bgPr>
    </p:bg>
    <p:spTree>
      <p:nvGrpSpPr>
        <p:cNvPr id="1" name=""/>
        <p:cNvGrpSpPr/>
        <p:nvPr/>
      </p:nvGrpSpPr>
      <p:grpSpPr>
        <a:xfrm>
          <a:off x="0" y="0"/>
          <a:ext cx="0" cy="0"/>
          <a:chOff x="0" y="0"/>
          <a:chExt cx="0" cy="0"/>
        </a:xfrm>
      </p:grpSpPr>
      <p:grpSp>
        <p:nvGrpSpPr>
          <p:cNvPr id="2" name="Group 2"/>
          <p:cNvGrpSpPr/>
          <p:nvPr/>
        </p:nvGrpSpPr>
        <p:grpSpPr>
          <a:xfrm rot="0">
            <a:off x="7535200" y="7939933"/>
            <a:ext cx="10539046" cy="5814646"/>
            <a:chOff x="0" y="0"/>
            <a:chExt cx="14052062" cy="7752862"/>
          </a:xfrm>
        </p:grpSpPr>
        <p:sp>
          <p:nvSpPr>
            <p:cNvPr id="3" name="Freeform 3"/>
            <p:cNvSpPr/>
            <p:nvPr/>
          </p:nvSpPr>
          <p:spPr>
            <a:xfrm>
              <a:off x="0" y="0"/>
              <a:ext cx="7752862" cy="7752862"/>
            </a:xfrm>
            <a:custGeom>
              <a:avLst/>
              <a:gdLst/>
              <a:ahLst/>
              <a:cxnLst/>
              <a:rect l="l" t="t" r="r" b="b"/>
              <a:pathLst>
                <a:path w="7752862" h="7752862">
                  <a:moveTo>
                    <a:pt x="0" y="0"/>
                  </a:moveTo>
                  <a:lnTo>
                    <a:pt x="7752862" y="0"/>
                  </a:lnTo>
                  <a:lnTo>
                    <a:pt x="7752862" y="7752862"/>
                  </a:lnTo>
                  <a:lnTo>
                    <a:pt x="0" y="775286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6299200" y="0"/>
              <a:ext cx="7752862" cy="7752862"/>
            </a:xfrm>
            <a:custGeom>
              <a:avLst/>
              <a:gdLst/>
              <a:ahLst/>
              <a:cxnLst/>
              <a:rect l="l" t="t" r="r" b="b"/>
              <a:pathLst>
                <a:path w="7752862" h="7752862">
                  <a:moveTo>
                    <a:pt x="0" y="0"/>
                  </a:moveTo>
                  <a:lnTo>
                    <a:pt x="7752862" y="0"/>
                  </a:lnTo>
                  <a:lnTo>
                    <a:pt x="7752862" y="7752862"/>
                  </a:lnTo>
                  <a:lnTo>
                    <a:pt x="0" y="775286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5" name="Group 5"/>
          <p:cNvGrpSpPr>
            <a:grpSpLocks noChangeAspect="1"/>
          </p:cNvGrpSpPr>
          <p:nvPr/>
        </p:nvGrpSpPr>
        <p:grpSpPr>
          <a:xfrm rot="0">
            <a:off x="7715250" y="1852464"/>
            <a:ext cx="6582099" cy="6582073"/>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3291" b="-13291"/>
              </a:stretch>
            </a:blipFill>
          </p:spPr>
        </p:sp>
      </p:grpSp>
      <p:sp>
        <p:nvSpPr>
          <p:cNvPr id="7" name="TextBox 7"/>
          <p:cNvSpPr txBox="1"/>
          <p:nvPr/>
        </p:nvSpPr>
        <p:spPr>
          <a:xfrm>
            <a:off x="1224595" y="3035877"/>
            <a:ext cx="8225451" cy="1562641"/>
          </a:xfrm>
          <a:prstGeom prst="rect">
            <a:avLst/>
          </a:prstGeom>
        </p:spPr>
        <p:txBody>
          <a:bodyPr lIns="0" tIns="0" rIns="0" bIns="0" rtlCol="0" anchor="t">
            <a:spAutoFit/>
          </a:bodyPr>
          <a:lstStyle/>
          <a:p>
            <a:pPr marL="0" lvl="0" indent="0">
              <a:lnSpc>
                <a:spcPts val="11390"/>
              </a:lnSpc>
            </a:pPr>
            <a:r>
              <a:rPr lang="en-US" sz="12795" spc="-831">
                <a:solidFill>
                  <a:srgbClr val="008037"/>
                </a:solidFill>
                <a:latin typeface="Genty" panose="00000500000000000000"/>
              </a:rPr>
              <a:t>Characteristics</a:t>
            </a:r>
            <a:endParaRPr lang="en-US" sz="12795" spc="-831">
              <a:solidFill>
                <a:srgbClr val="008037"/>
              </a:solidFill>
              <a:latin typeface="Genty" panose="00000500000000000000"/>
            </a:endParaRPr>
          </a:p>
        </p:txBody>
      </p:sp>
      <p:sp>
        <p:nvSpPr>
          <p:cNvPr id="8" name="Freeform 8"/>
          <p:cNvSpPr/>
          <p:nvPr/>
        </p:nvSpPr>
        <p:spPr>
          <a:xfrm>
            <a:off x="12804723" y="6630257"/>
            <a:ext cx="1190824" cy="1804279"/>
          </a:xfrm>
          <a:custGeom>
            <a:avLst/>
            <a:gdLst/>
            <a:ahLst/>
            <a:cxnLst/>
            <a:rect l="l" t="t" r="r" b="b"/>
            <a:pathLst>
              <a:path w="1190824" h="1804279">
                <a:moveTo>
                  <a:pt x="0" y="0"/>
                </a:moveTo>
                <a:lnTo>
                  <a:pt x="1190825" y="0"/>
                </a:lnTo>
                <a:lnTo>
                  <a:pt x="1190825" y="1804279"/>
                </a:lnTo>
                <a:lnTo>
                  <a:pt x="0" y="1804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5337321" y="4589966"/>
            <a:ext cx="965890" cy="962749"/>
          </a:xfrm>
          <a:custGeom>
            <a:avLst/>
            <a:gdLst/>
            <a:ahLst/>
            <a:cxnLst/>
            <a:rect l="l" t="t" r="r" b="b"/>
            <a:pathLst>
              <a:path w="965890" h="962749">
                <a:moveTo>
                  <a:pt x="0" y="0"/>
                </a:moveTo>
                <a:lnTo>
                  <a:pt x="965890" y="0"/>
                </a:lnTo>
                <a:lnTo>
                  <a:pt x="965890" y="962749"/>
                </a:lnTo>
                <a:lnTo>
                  <a:pt x="0" y="9627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639649">
            <a:off x="7174398" y="1392505"/>
            <a:ext cx="1916494" cy="919917"/>
          </a:xfrm>
          <a:custGeom>
            <a:avLst/>
            <a:gdLst/>
            <a:ahLst/>
            <a:cxnLst/>
            <a:rect l="l" t="t" r="r" b="b"/>
            <a:pathLst>
              <a:path w="1916494" h="919917">
                <a:moveTo>
                  <a:pt x="0" y="0"/>
                </a:moveTo>
                <a:lnTo>
                  <a:pt x="1916494" y="0"/>
                </a:lnTo>
                <a:lnTo>
                  <a:pt x="1916494" y="919917"/>
                </a:lnTo>
                <a:lnTo>
                  <a:pt x="0" y="9199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1224595" y="5571765"/>
            <a:ext cx="6092186" cy="2955072"/>
          </a:xfrm>
          <a:prstGeom prst="rect">
            <a:avLst/>
          </a:prstGeom>
        </p:spPr>
        <p:txBody>
          <a:bodyPr lIns="0" tIns="0" rIns="0" bIns="0" rtlCol="0" anchor="t">
            <a:spAutoFit/>
          </a:bodyPr>
          <a:lstStyle/>
          <a:p>
            <a:pPr>
              <a:lnSpc>
                <a:spcPts val="1920"/>
              </a:lnSpc>
            </a:pPr>
            <a:r>
              <a:rPr lang="en-US" sz="1920">
                <a:solidFill>
                  <a:srgbClr val="000000"/>
                </a:solidFill>
                <a:latin typeface="Jorick"/>
              </a:rPr>
              <a:t>The cha-cha is a vibrant, flamboyant and playful dance. The light and bubbly feel of the cha-cha gives it a unique sense of fun.</a:t>
            </a:r>
            <a:endParaRPr lang="en-US" sz="1920">
              <a:solidFill>
                <a:srgbClr val="000000"/>
              </a:solidFill>
              <a:latin typeface="Jorick"/>
            </a:endParaRPr>
          </a:p>
          <a:p>
            <a:pPr>
              <a:lnSpc>
                <a:spcPts val="1920"/>
              </a:lnSpc>
            </a:pPr>
          </a:p>
          <a:p>
            <a:pPr>
              <a:lnSpc>
                <a:spcPts val="1920"/>
              </a:lnSpc>
            </a:pPr>
            <a:r>
              <a:rPr lang="en-US" sz="1920">
                <a:solidFill>
                  <a:srgbClr val="000000"/>
                </a:solidFill>
                <a:latin typeface="Jorick"/>
              </a:rPr>
              <a:t>The cha-cha requires small steps and lots of hip motion (Cuban motion), as it is danced in 4/4 time. The fourth beat is split into two, giving it the characteristic rhythm of 2, 3, 4 and 1. Therefore, five steps are danced to four beats. You may have heard it counted like, "One, two, cha-cha-cha." </a:t>
            </a:r>
            <a:endParaRPr lang="en-US" sz="1920">
              <a:solidFill>
                <a:srgbClr val="000000"/>
              </a:solidFill>
              <a:latin typeface="Jorick"/>
            </a:endParaRPr>
          </a:p>
          <a:p>
            <a:pPr>
              <a:lnSpc>
                <a:spcPts val="1920"/>
              </a:lnSpc>
            </a:pPr>
          </a:p>
          <a:p>
            <a:pPr>
              <a:lnSpc>
                <a:spcPts val="1920"/>
              </a:lnSpc>
            </a:pPr>
          </a:p>
        </p:txBody>
      </p:sp>
      <p:sp>
        <p:nvSpPr>
          <p:cNvPr id="12" name="TextBox 12"/>
          <p:cNvSpPr txBox="1"/>
          <p:nvPr/>
        </p:nvSpPr>
        <p:spPr>
          <a:xfrm>
            <a:off x="1224595" y="4877000"/>
            <a:ext cx="3405788" cy="454789"/>
          </a:xfrm>
          <a:prstGeom prst="rect">
            <a:avLst/>
          </a:prstGeom>
        </p:spPr>
        <p:txBody>
          <a:bodyPr lIns="0" tIns="0" rIns="0" bIns="0" rtlCol="0" anchor="t">
            <a:spAutoFit/>
          </a:bodyPr>
          <a:lstStyle/>
          <a:p>
            <a:pPr>
              <a:lnSpc>
                <a:spcPts val="3360"/>
              </a:lnSpc>
            </a:pPr>
            <a:r>
              <a:rPr lang="en-US" sz="3360">
                <a:solidFill>
                  <a:srgbClr val="000000"/>
                </a:solidFill>
                <a:latin typeface="Jorick"/>
              </a:rPr>
              <a:t>Cha-Cha-Cha</a:t>
            </a:r>
            <a:endParaRPr lang="en-US" sz="3360">
              <a:solidFill>
                <a:srgbClr val="000000"/>
              </a:solidFill>
              <a:latin typeface="Jorick"/>
            </a:endParaRPr>
          </a:p>
        </p:txBody>
      </p:sp>
      <p:grpSp>
        <p:nvGrpSpPr>
          <p:cNvPr id="13" name="Group 13"/>
          <p:cNvGrpSpPr/>
          <p:nvPr/>
        </p:nvGrpSpPr>
        <p:grpSpPr>
          <a:xfrm rot="0">
            <a:off x="-3433198" y="-3378845"/>
            <a:ext cx="10539046" cy="5814646"/>
            <a:chOff x="0" y="0"/>
            <a:chExt cx="14052062" cy="7752862"/>
          </a:xfrm>
        </p:grpSpPr>
        <p:sp>
          <p:nvSpPr>
            <p:cNvPr id="14" name="Freeform 14"/>
            <p:cNvSpPr/>
            <p:nvPr/>
          </p:nvSpPr>
          <p:spPr>
            <a:xfrm>
              <a:off x="0" y="0"/>
              <a:ext cx="7752862" cy="7752862"/>
            </a:xfrm>
            <a:custGeom>
              <a:avLst/>
              <a:gdLst/>
              <a:ahLst/>
              <a:cxnLst/>
              <a:rect l="l" t="t" r="r" b="b"/>
              <a:pathLst>
                <a:path w="7752862" h="7752862">
                  <a:moveTo>
                    <a:pt x="0" y="0"/>
                  </a:moveTo>
                  <a:lnTo>
                    <a:pt x="7752862" y="0"/>
                  </a:lnTo>
                  <a:lnTo>
                    <a:pt x="7752862" y="7752862"/>
                  </a:lnTo>
                  <a:lnTo>
                    <a:pt x="0" y="775286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6299200" y="0"/>
              <a:ext cx="7752862" cy="7752862"/>
            </a:xfrm>
            <a:custGeom>
              <a:avLst/>
              <a:gdLst/>
              <a:ahLst/>
              <a:cxnLst/>
              <a:rect l="l" t="t" r="r" b="b"/>
              <a:pathLst>
                <a:path w="7752862" h="7752862">
                  <a:moveTo>
                    <a:pt x="0" y="0"/>
                  </a:moveTo>
                  <a:lnTo>
                    <a:pt x="7752862" y="0"/>
                  </a:lnTo>
                  <a:lnTo>
                    <a:pt x="7752862" y="7752862"/>
                  </a:lnTo>
                  <a:lnTo>
                    <a:pt x="0" y="775286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Freeform 2"/>
          <p:cNvSpPr/>
          <p:nvPr/>
        </p:nvSpPr>
        <p:spPr>
          <a:xfrm>
            <a:off x="5205763" y="2010278"/>
            <a:ext cx="4481973" cy="6424259"/>
          </a:xfrm>
          <a:custGeom>
            <a:avLst/>
            <a:gdLst/>
            <a:ahLst/>
            <a:cxnLst/>
            <a:rect l="l" t="t" r="r" b="b"/>
            <a:pathLst>
              <a:path w="4481973" h="6424259">
                <a:moveTo>
                  <a:pt x="0" y="0"/>
                </a:moveTo>
                <a:lnTo>
                  <a:pt x="4481973" y="0"/>
                </a:lnTo>
                <a:lnTo>
                  <a:pt x="4481973" y="6424258"/>
                </a:lnTo>
                <a:lnTo>
                  <a:pt x="0" y="6424258"/>
                </a:lnTo>
                <a:lnTo>
                  <a:pt x="0" y="0"/>
                </a:lnTo>
                <a:close/>
              </a:path>
            </a:pathLst>
          </a:custGeom>
          <a:blipFill>
            <a:blip r:embed="rId1"/>
            <a:stretch>
              <a:fillRect l="-14685" r="-28649"/>
            </a:stretch>
          </a:blipFill>
        </p:spPr>
      </p:sp>
      <p:grpSp>
        <p:nvGrpSpPr>
          <p:cNvPr id="3" name="Group 3"/>
          <p:cNvGrpSpPr/>
          <p:nvPr/>
        </p:nvGrpSpPr>
        <p:grpSpPr>
          <a:xfrm rot="0">
            <a:off x="3582963" y="3486706"/>
            <a:ext cx="214113" cy="3313589"/>
            <a:chOff x="0" y="0"/>
            <a:chExt cx="70507" cy="1091160"/>
          </a:xfrm>
        </p:grpSpPr>
        <p:sp>
          <p:nvSpPr>
            <p:cNvPr id="4" name="Freeform 4"/>
            <p:cNvSpPr/>
            <p:nvPr/>
          </p:nvSpPr>
          <p:spPr>
            <a:xfrm>
              <a:off x="0" y="0"/>
              <a:ext cx="70507" cy="1091160"/>
            </a:xfrm>
            <a:custGeom>
              <a:avLst/>
              <a:gdLst/>
              <a:ahLst/>
              <a:cxnLst/>
              <a:rect l="l" t="t" r="r" b="b"/>
              <a:pathLst>
                <a:path w="70507" h="1091160">
                  <a:moveTo>
                    <a:pt x="35253" y="0"/>
                  </a:moveTo>
                  <a:lnTo>
                    <a:pt x="35253" y="0"/>
                  </a:lnTo>
                  <a:cubicBezTo>
                    <a:pt x="44603" y="0"/>
                    <a:pt x="53570" y="3714"/>
                    <a:pt x="60181" y="10326"/>
                  </a:cubicBezTo>
                  <a:cubicBezTo>
                    <a:pt x="66793" y="16937"/>
                    <a:pt x="70507" y="25904"/>
                    <a:pt x="70507" y="35253"/>
                  </a:cubicBezTo>
                  <a:lnTo>
                    <a:pt x="70507" y="1055906"/>
                  </a:lnTo>
                  <a:cubicBezTo>
                    <a:pt x="70507" y="1065256"/>
                    <a:pt x="66793" y="1074223"/>
                    <a:pt x="60181" y="1080834"/>
                  </a:cubicBezTo>
                  <a:cubicBezTo>
                    <a:pt x="53570" y="1087446"/>
                    <a:pt x="44603" y="1091160"/>
                    <a:pt x="35253" y="1091160"/>
                  </a:cubicBezTo>
                  <a:lnTo>
                    <a:pt x="35253" y="1091160"/>
                  </a:lnTo>
                  <a:cubicBezTo>
                    <a:pt x="25904" y="1091160"/>
                    <a:pt x="16937" y="1087446"/>
                    <a:pt x="10326" y="1080834"/>
                  </a:cubicBezTo>
                  <a:cubicBezTo>
                    <a:pt x="3714" y="1074223"/>
                    <a:pt x="0" y="1065256"/>
                    <a:pt x="0" y="1055906"/>
                  </a:cubicBezTo>
                  <a:lnTo>
                    <a:pt x="0" y="35253"/>
                  </a:lnTo>
                  <a:cubicBezTo>
                    <a:pt x="0" y="25904"/>
                    <a:pt x="3714" y="16937"/>
                    <a:pt x="10326" y="10326"/>
                  </a:cubicBezTo>
                  <a:cubicBezTo>
                    <a:pt x="16937" y="3714"/>
                    <a:pt x="25904" y="0"/>
                    <a:pt x="35253" y="0"/>
                  </a:cubicBezTo>
                  <a:close/>
                </a:path>
              </a:pathLst>
            </a:custGeom>
            <a:solidFill>
              <a:srgbClr val="FDECCF"/>
            </a:solidFill>
          </p:spPr>
        </p:sp>
        <p:sp>
          <p:nvSpPr>
            <p:cNvPr id="5" name="TextBox 5"/>
            <p:cNvSpPr txBox="1"/>
            <p:nvPr/>
          </p:nvSpPr>
          <p:spPr>
            <a:xfrm>
              <a:off x="0" y="-28575"/>
              <a:ext cx="812800" cy="841375"/>
            </a:xfrm>
            <a:prstGeom prst="rect">
              <a:avLst/>
            </a:prstGeom>
          </p:spPr>
          <p:txBody>
            <a:bodyPr lIns="40630" tIns="40630" rIns="40630" bIns="40630" rtlCol="0" anchor="ctr"/>
            <a:lstStyle/>
            <a:p>
              <a:pPr algn="ctr">
                <a:lnSpc>
                  <a:spcPts val="2125"/>
                </a:lnSpc>
              </a:pPr>
            </a:p>
          </p:txBody>
        </p:sp>
      </p:grpSp>
      <p:sp>
        <p:nvSpPr>
          <p:cNvPr id="6" name="TextBox 6"/>
          <p:cNvSpPr txBox="1"/>
          <p:nvPr/>
        </p:nvSpPr>
        <p:spPr>
          <a:xfrm>
            <a:off x="1842840" y="1391655"/>
            <a:ext cx="11807981" cy="3162167"/>
          </a:xfrm>
          <a:prstGeom prst="rect">
            <a:avLst/>
          </a:prstGeom>
        </p:spPr>
        <p:txBody>
          <a:bodyPr lIns="0" tIns="0" rIns="0" bIns="0" rtlCol="0" anchor="t">
            <a:spAutoFit/>
          </a:bodyPr>
          <a:lstStyle/>
          <a:p>
            <a:pPr marL="0" lvl="0" indent="0" algn="ctr">
              <a:lnSpc>
                <a:spcPts val="18670"/>
              </a:lnSpc>
              <a:spcBef>
                <a:spcPct val="0"/>
              </a:spcBef>
            </a:pPr>
            <a:r>
              <a:rPr lang="en-US" sz="18670" spc="-1213">
                <a:solidFill>
                  <a:srgbClr val="FDECCF"/>
                </a:solidFill>
                <a:latin typeface="Genty" panose="00000500000000000000"/>
              </a:rPr>
              <a:t>ChaChaCha</a:t>
            </a:r>
            <a:endParaRPr lang="en-US" sz="18670" spc="-1213">
              <a:solidFill>
                <a:srgbClr val="FDECCF"/>
              </a:solidFill>
              <a:latin typeface="Genty" panose="00000500000000000000"/>
            </a:endParaRPr>
          </a:p>
        </p:txBody>
      </p:sp>
      <p:grpSp>
        <p:nvGrpSpPr>
          <p:cNvPr id="7" name="Group 7"/>
          <p:cNvGrpSpPr/>
          <p:nvPr/>
        </p:nvGrpSpPr>
        <p:grpSpPr>
          <a:xfrm rot="0">
            <a:off x="11538075" y="3486706"/>
            <a:ext cx="214113" cy="3313589"/>
            <a:chOff x="0" y="0"/>
            <a:chExt cx="70507" cy="1091160"/>
          </a:xfrm>
        </p:grpSpPr>
        <p:sp>
          <p:nvSpPr>
            <p:cNvPr id="8" name="Freeform 8"/>
            <p:cNvSpPr/>
            <p:nvPr/>
          </p:nvSpPr>
          <p:spPr>
            <a:xfrm>
              <a:off x="0" y="0"/>
              <a:ext cx="70507" cy="1091160"/>
            </a:xfrm>
            <a:custGeom>
              <a:avLst/>
              <a:gdLst/>
              <a:ahLst/>
              <a:cxnLst/>
              <a:rect l="l" t="t" r="r" b="b"/>
              <a:pathLst>
                <a:path w="70507" h="1091160">
                  <a:moveTo>
                    <a:pt x="35253" y="0"/>
                  </a:moveTo>
                  <a:lnTo>
                    <a:pt x="35253" y="0"/>
                  </a:lnTo>
                  <a:cubicBezTo>
                    <a:pt x="44603" y="0"/>
                    <a:pt x="53570" y="3714"/>
                    <a:pt x="60181" y="10326"/>
                  </a:cubicBezTo>
                  <a:cubicBezTo>
                    <a:pt x="66793" y="16937"/>
                    <a:pt x="70507" y="25904"/>
                    <a:pt x="70507" y="35253"/>
                  </a:cubicBezTo>
                  <a:lnTo>
                    <a:pt x="70507" y="1055906"/>
                  </a:lnTo>
                  <a:cubicBezTo>
                    <a:pt x="70507" y="1065256"/>
                    <a:pt x="66793" y="1074223"/>
                    <a:pt x="60181" y="1080834"/>
                  </a:cubicBezTo>
                  <a:cubicBezTo>
                    <a:pt x="53570" y="1087446"/>
                    <a:pt x="44603" y="1091160"/>
                    <a:pt x="35253" y="1091160"/>
                  </a:cubicBezTo>
                  <a:lnTo>
                    <a:pt x="35253" y="1091160"/>
                  </a:lnTo>
                  <a:cubicBezTo>
                    <a:pt x="25904" y="1091160"/>
                    <a:pt x="16937" y="1087446"/>
                    <a:pt x="10326" y="1080834"/>
                  </a:cubicBezTo>
                  <a:cubicBezTo>
                    <a:pt x="3714" y="1074223"/>
                    <a:pt x="0" y="1065256"/>
                    <a:pt x="0" y="1055906"/>
                  </a:cubicBezTo>
                  <a:lnTo>
                    <a:pt x="0" y="35253"/>
                  </a:lnTo>
                  <a:cubicBezTo>
                    <a:pt x="0" y="25904"/>
                    <a:pt x="3714" y="16937"/>
                    <a:pt x="10326" y="10326"/>
                  </a:cubicBezTo>
                  <a:cubicBezTo>
                    <a:pt x="16937" y="3714"/>
                    <a:pt x="25904" y="0"/>
                    <a:pt x="35253" y="0"/>
                  </a:cubicBezTo>
                  <a:close/>
                </a:path>
              </a:pathLst>
            </a:custGeom>
            <a:solidFill>
              <a:srgbClr val="FDECCF"/>
            </a:solidFill>
          </p:spPr>
        </p:sp>
        <p:sp>
          <p:nvSpPr>
            <p:cNvPr id="9" name="TextBox 9"/>
            <p:cNvSpPr txBox="1"/>
            <p:nvPr/>
          </p:nvSpPr>
          <p:spPr>
            <a:xfrm>
              <a:off x="0" y="-28575"/>
              <a:ext cx="812800" cy="841375"/>
            </a:xfrm>
            <a:prstGeom prst="rect">
              <a:avLst/>
            </a:prstGeom>
          </p:spPr>
          <p:txBody>
            <a:bodyPr lIns="40630" tIns="40630" rIns="40630" bIns="40630" rtlCol="0" anchor="ctr"/>
            <a:lstStyle/>
            <a:p>
              <a:pPr algn="ctr">
                <a:lnSpc>
                  <a:spcPts val="2125"/>
                </a:lnSpc>
              </a:pPr>
            </a:p>
          </p:txBody>
        </p:sp>
      </p:grpSp>
      <p:grpSp>
        <p:nvGrpSpPr>
          <p:cNvPr id="10" name="Group 10"/>
          <p:cNvGrpSpPr/>
          <p:nvPr/>
        </p:nvGrpSpPr>
        <p:grpSpPr>
          <a:xfrm rot="0">
            <a:off x="3140306" y="3965715"/>
            <a:ext cx="214113" cy="2355569"/>
            <a:chOff x="0" y="0"/>
            <a:chExt cx="70507" cy="775685"/>
          </a:xfrm>
        </p:grpSpPr>
        <p:sp>
          <p:nvSpPr>
            <p:cNvPr id="11" name="Freeform 11"/>
            <p:cNvSpPr/>
            <p:nvPr/>
          </p:nvSpPr>
          <p:spPr>
            <a:xfrm>
              <a:off x="0" y="0"/>
              <a:ext cx="70507" cy="775685"/>
            </a:xfrm>
            <a:custGeom>
              <a:avLst/>
              <a:gdLst/>
              <a:ahLst/>
              <a:cxnLst/>
              <a:rect l="l" t="t" r="r" b="b"/>
              <a:pathLst>
                <a:path w="70507" h="775685">
                  <a:moveTo>
                    <a:pt x="35253" y="0"/>
                  </a:moveTo>
                  <a:lnTo>
                    <a:pt x="35253" y="0"/>
                  </a:lnTo>
                  <a:cubicBezTo>
                    <a:pt x="44603" y="0"/>
                    <a:pt x="53570" y="3714"/>
                    <a:pt x="60181" y="10326"/>
                  </a:cubicBezTo>
                  <a:cubicBezTo>
                    <a:pt x="66793" y="16937"/>
                    <a:pt x="70507" y="25904"/>
                    <a:pt x="70507" y="35253"/>
                  </a:cubicBezTo>
                  <a:lnTo>
                    <a:pt x="70507" y="740432"/>
                  </a:lnTo>
                  <a:cubicBezTo>
                    <a:pt x="70507" y="749782"/>
                    <a:pt x="66793" y="758749"/>
                    <a:pt x="60181" y="765360"/>
                  </a:cubicBezTo>
                  <a:cubicBezTo>
                    <a:pt x="53570" y="771971"/>
                    <a:pt x="44603" y="775685"/>
                    <a:pt x="35253" y="775685"/>
                  </a:cubicBezTo>
                  <a:lnTo>
                    <a:pt x="35253" y="775685"/>
                  </a:lnTo>
                  <a:cubicBezTo>
                    <a:pt x="25904" y="775685"/>
                    <a:pt x="16937" y="771971"/>
                    <a:pt x="10326" y="765360"/>
                  </a:cubicBezTo>
                  <a:cubicBezTo>
                    <a:pt x="3714" y="758749"/>
                    <a:pt x="0" y="749782"/>
                    <a:pt x="0" y="740432"/>
                  </a:cubicBezTo>
                  <a:lnTo>
                    <a:pt x="0" y="35253"/>
                  </a:lnTo>
                  <a:cubicBezTo>
                    <a:pt x="0" y="25904"/>
                    <a:pt x="3714" y="16937"/>
                    <a:pt x="10326" y="10326"/>
                  </a:cubicBezTo>
                  <a:cubicBezTo>
                    <a:pt x="16937" y="3714"/>
                    <a:pt x="25904" y="0"/>
                    <a:pt x="35253" y="0"/>
                  </a:cubicBezTo>
                  <a:close/>
                </a:path>
              </a:pathLst>
            </a:custGeom>
            <a:solidFill>
              <a:srgbClr val="FDECCF"/>
            </a:solidFill>
          </p:spPr>
        </p:sp>
        <p:sp>
          <p:nvSpPr>
            <p:cNvPr id="12" name="TextBox 12"/>
            <p:cNvSpPr txBox="1"/>
            <p:nvPr/>
          </p:nvSpPr>
          <p:spPr>
            <a:xfrm>
              <a:off x="0" y="-28575"/>
              <a:ext cx="812800" cy="841375"/>
            </a:xfrm>
            <a:prstGeom prst="rect">
              <a:avLst/>
            </a:prstGeom>
          </p:spPr>
          <p:txBody>
            <a:bodyPr lIns="40630" tIns="40630" rIns="40630" bIns="40630" rtlCol="0" anchor="ctr"/>
            <a:lstStyle/>
            <a:p>
              <a:pPr algn="ctr">
                <a:lnSpc>
                  <a:spcPts val="2125"/>
                </a:lnSpc>
              </a:pPr>
            </a:p>
          </p:txBody>
        </p:sp>
      </p:grpSp>
      <p:sp>
        <p:nvSpPr>
          <p:cNvPr id="13" name="TextBox 13"/>
          <p:cNvSpPr txBox="1"/>
          <p:nvPr/>
        </p:nvSpPr>
        <p:spPr>
          <a:xfrm>
            <a:off x="464996" y="7240045"/>
            <a:ext cx="14563668" cy="1802992"/>
          </a:xfrm>
          <a:prstGeom prst="rect">
            <a:avLst/>
          </a:prstGeom>
        </p:spPr>
        <p:txBody>
          <a:bodyPr lIns="0" tIns="0" rIns="0" bIns="0" rtlCol="0" anchor="t">
            <a:spAutoFit/>
          </a:bodyPr>
          <a:lstStyle/>
          <a:p>
            <a:pPr algn="ctr">
              <a:lnSpc>
                <a:spcPts val="13600"/>
              </a:lnSpc>
            </a:pPr>
            <a:r>
              <a:rPr lang="en-US" sz="13600">
                <a:solidFill>
                  <a:srgbClr val="FDECCF"/>
                </a:solidFill>
                <a:latin typeface="Genty" panose="00000500000000000000"/>
              </a:rPr>
              <a:t>Movement Skills</a:t>
            </a:r>
            <a:endParaRPr lang="en-US" sz="13600">
              <a:solidFill>
                <a:srgbClr val="FDECCF"/>
              </a:solidFill>
              <a:latin typeface="Genty" panose="00000500000000000000"/>
            </a:endParaRPr>
          </a:p>
        </p:txBody>
      </p:sp>
      <p:grpSp>
        <p:nvGrpSpPr>
          <p:cNvPr id="14" name="Group 14"/>
          <p:cNvGrpSpPr/>
          <p:nvPr/>
        </p:nvGrpSpPr>
        <p:grpSpPr>
          <a:xfrm rot="0">
            <a:off x="11980731" y="3965715"/>
            <a:ext cx="214113" cy="2355569"/>
            <a:chOff x="0" y="0"/>
            <a:chExt cx="70507" cy="775685"/>
          </a:xfrm>
        </p:grpSpPr>
        <p:sp>
          <p:nvSpPr>
            <p:cNvPr id="15" name="Freeform 15"/>
            <p:cNvSpPr/>
            <p:nvPr/>
          </p:nvSpPr>
          <p:spPr>
            <a:xfrm>
              <a:off x="0" y="0"/>
              <a:ext cx="70507" cy="775685"/>
            </a:xfrm>
            <a:custGeom>
              <a:avLst/>
              <a:gdLst/>
              <a:ahLst/>
              <a:cxnLst/>
              <a:rect l="l" t="t" r="r" b="b"/>
              <a:pathLst>
                <a:path w="70507" h="775685">
                  <a:moveTo>
                    <a:pt x="35253" y="0"/>
                  </a:moveTo>
                  <a:lnTo>
                    <a:pt x="35253" y="0"/>
                  </a:lnTo>
                  <a:cubicBezTo>
                    <a:pt x="44603" y="0"/>
                    <a:pt x="53570" y="3714"/>
                    <a:pt x="60181" y="10326"/>
                  </a:cubicBezTo>
                  <a:cubicBezTo>
                    <a:pt x="66793" y="16937"/>
                    <a:pt x="70507" y="25904"/>
                    <a:pt x="70507" y="35253"/>
                  </a:cubicBezTo>
                  <a:lnTo>
                    <a:pt x="70507" y="740432"/>
                  </a:lnTo>
                  <a:cubicBezTo>
                    <a:pt x="70507" y="749782"/>
                    <a:pt x="66793" y="758749"/>
                    <a:pt x="60181" y="765360"/>
                  </a:cubicBezTo>
                  <a:cubicBezTo>
                    <a:pt x="53570" y="771971"/>
                    <a:pt x="44603" y="775685"/>
                    <a:pt x="35253" y="775685"/>
                  </a:cubicBezTo>
                  <a:lnTo>
                    <a:pt x="35253" y="775685"/>
                  </a:lnTo>
                  <a:cubicBezTo>
                    <a:pt x="25904" y="775685"/>
                    <a:pt x="16937" y="771971"/>
                    <a:pt x="10326" y="765360"/>
                  </a:cubicBezTo>
                  <a:cubicBezTo>
                    <a:pt x="3714" y="758749"/>
                    <a:pt x="0" y="749782"/>
                    <a:pt x="0" y="740432"/>
                  </a:cubicBezTo>
                  <a:lnTo>
                    <a:pt x="0" y="35253"/>
                  </a:lnTo>
                  <a:cubicBezTo>
                    <a:pt x="0" y="25904"/>
                    <a:pt x="3714" y="16937"/>
                    <a:pt x="10326" y="10326"/>
                  </a:cubicBezTo>
                  <a:cubicBezTo>
                    <a:pt x="16937" y="3714"/>
                    <a:pt x="25904" y="0"/>
                    <a:pt x="35253" y="0"/>
                  </a:cubicBezTo>
                  <a:close/>
                </a:path>
              </a:pathLst>
            </a:custGeom>
            <a:solidFill>
              <a:srgbClr val="FDECCF"/>
            </a:solidFill>
          </p:spPr>
        </p:sp>
        <p:sp>
          <p:nvSpPr>
            <p:cNvPr id="16" name="TextBox 16"/>
            <p:cNvSpPr txBox="1"/>
            <p:nvPr/>
          </p:nvSpPr>
          <p:spPr>
            <a:xfrm>
              <a:off x="0" y="-28575"/>
              <a:ext cx="812800" cy="841375"/>
            </a:xfrm>
            <a:prstGeom prst="rect">
              <a:avLst/>
            </a:prstGeom>
          </p:spPr>
          <p:txBody>
            <a:bodyPr lIns="40630" tIns="40630" rIns="40630" bIns="40630" rtlCol="0" anchor="ctr"/>
            <a:lstStyle/>
            <a:p>
              <a:pPr algn="ctr">
                <a:lnSpc>
                  <a:spcPts val="2125"/>
                </a:lnSpc>
              </a:p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TextBox 2"/>
          <p:cNvSpPr txBox="1"/>
          <p:nvPr/>
        </p:nvSpPr>
        <p:spPr>
          <a:xfrm>
            <a:off x="859201" y="3641026"/>
            <a:ext cx="4561806" cy="550876"/>
          </a:xfrm>
          <a:prstGeom prst="rect">
            <a:avLst/>
          </a:prstGeom>
        </p:spPr>
        <p:txBody>
          <a:bodyPr lIns="0" tIns="0" rIns="0" bIns="0" rtlCol="0" anchor="t">
            <a:spAutoFit/>
          </a:bodyPr>
          <a:lstStyle/>
          <a:p>
            <a:pPr marL="706120" lvl="1" indent="-353060" algn="ctr">
              <a:lnSpc>
                <a:spcPts val="4580"/>
              </a:lnSpc>
              <a:spcBef>
                <a:spcPct val="0"/>
              </a:spcBef>
              <a:buFont typeface="Arial" panose="020B0604020202020204"/>
              <a:buChar char="•"/>
            </a:pPr>
            <a:r>
              <a:rPr lang="en-US" sz="3270">
                <a:solidFill>
                  <a:srgbClr val="FDECCF"/>
                </a:solidFill>
                <a:latin typeface="Lucky Bones" panose="00000800000000000000"/>
              </a:rPr>
              <a:t>Basic Cha-Cha Steps: </a:t>
            </a:r>
            <a:endParaRPr lang="en-US" sz="3270">
              <a:solidFill>
                <a:srgbClr val="FDECCF"/>
              </a:solidFill>
              <a:latin typeface="Lucky Bones" panose="00000800000000000000"/>
            </a:endParaRPr>
          </a:p>
        </p:txBody>
      </p:sp>
      <p:sp>
        <p:nvSpPr>
          <p:cNvPr id="3" name="TextBox 3"/>
          <p:cNvSpPr txBox="1"/>
          <p:nvPr/>
        </p:nvSpPr>
        <p:spPr>
          <a:xfrm>
            <a:off x="3320181" y="2004864"/>
            <a:ext cx="8790138" cy="1091047"/>
          </a:xfrm>
          <a:prstGeom prst="rect">
            <a:avLst/>
          </a:prstGeom>
        </p:spPr>
        <p:txBody>
          <a:bodyPr lIns="0" tIns="0" rIns="0" bIns="0" rtlCol="0" anchor="t">
            <a:spAutoFit/>
          </a:bodyPr>
          <a:lstStyle/>
          <a:p>
            <a:pPr algn="ctr">
              <a:lnSpc>
                <a:spcPts val="8210"/>
              </a:lnSpc>
            </a:pPr>
            <a:r>
              <a:rPr lang="en-US" sz="8210">
                <a:solidFill>
                  <a:srgbClr val="FDECCF"/>
                </a:solidFill>
                <a:latin typeface="Genty" panose="00000500000000000000"/>
              </a:rPr>
              <a:t>Movement Skills</a:t>
            </a:r>
            <a:endParaRPr lang="en-US" sz="8210">
              <a:solidFill>
                <a:srgbClr val="FDECCF"/>
              </a:solidFill>
              <a:latin typeface="Genty" panose="00000500000000000000"/>
            </a:endParaRPr>
          </a:p>
        </p:txBody>
      </p:sp>
      <p:sp>
        <p:nvSpPr>
          <p:cNvPr id="4" name="TextBox 4"/>
          <p:cNvSpPr txBox="1"/>
          <p:nvPr/>
        </p:nvSpPr>
        <p:spPr>
          <a:xfrm>
            <a:off x="2016697" y="4636178"/>
            <a:ext cx="12001493" cy="3410604"/>
          </a:xfrm>
          <a:prstGeom prst="rect">
            <a:avLst/>
          </a:prstGeom>
        </p:spPr>
        <p:txBody>
          <a:bodyPr lIns="0" tIns="0" rIns="0" bIns="0" rtlCol="0" anchor="t">
            <a:spAutoFit/>
          </a:bodyPr>
          <a:lstStyle/>
          <a:p>
            <a:pPr marL="696595" lvl="1" indent="-348615">
              <a:lnSpc>
                <a:spcPts val="4515"/>
              </a:lnSpc>
              <a:buFont typeface="Arial" panose="020B0604020202020204"/>
              <a:buChar char="•"/>
            </a:pPr>
            <a:r>
              <a:rPr lang="en-US" sz="3225">
                <a:solidFill>
                  <a:srgbClr val="FDECCF"/>
                </a:solidFill>
                <a:latin typeface="Lucky Bones" panose="00000800000000000000"/>
              </a:rPr>
              <a:t>Cha cha music is composed in 4/4 time (four beats to a bar of music). For each bar of music there are 2 slow and 3 quick steps, which may be counted as – one, two, cha, cha, cha or step, step, step, quick step, quick step. The footwork is simple and mostly focuses on just shifting weight from one foot to another.</a:t>
            </a:r>
            <a:endParaRPr lang="en-US" sz="3225">
              <a:solidFill>
                <a:srgbClr val="FDECCF"/>
              </a:solidFill>
              <a:latin typeface="Lucky Bones" panose="00000800000000000000"/>
            </a:endParaRPr>
          </a:p>
        </p:txBody>
      </p:sp>
      <p:sp>
        <p:nvSpPr>
          <p:cNvPr id="5" name="Freeform 5"/>
          <p:cNvSpPr/>
          <p:nvPr/>
        </p:nvSpPr>
        <p:spPr>
          <a:xfrm>
            <a:off x="-371678" y="-1407103"/>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2598950" y="6801603"/>
            <a:ext cx="4250144" cy="4258029"/>
          </a:xfrm>
          <a:custGeom>
            <a:avLst/>
            <a:gdLst/>
            <a:ahLst/>
            <a:cxnLst/>
            <a:rect l="l" t="t" r="r" b="b"/>
            <a:pathLst>
              <a:path w="4250144" h="4258029">
                <a:moveTo>
                  <a:pt x="0" y="0"/>
                </a:moveTo>
                <a:lnTo>
                  <a:pt x="4250144" y="0"/>
                </a:lnTo>
                <a:lnTo>
                  <a:pt x="4250144" y="4258028"/>
                </a:lnTo>
                <a:lnTo>
                  <a:pt x="0" y="42580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B4F4F"/>
        </a:solidFill>
        <a:effectLst/>
      </p:bgPr>
    </p:bg>
    <p:spTree>
      <p:nvGrpSpPr>
        <p:cNvPr id="1" name=""/>
        <p:cNvGrpSpPr/>
        <p:nvPr/>
      </p:nvGrpSpPr>
      <p:grpSpPr>
        <a:xfrm>
          <a:off x="0" y="0"/>
          <a:ext cx="0" cy="0"/>
          <a:chOff x="0" y="0"/>
          <a:chExt cx="0" cy="0"/>
        </a:xfrm>
      </p:grpSpPr>
      <p:sp>
        <p:nvSpPr>
          <p:cNvPr id="2" name="Freeform 2"/>
          <p:cNvSpPr/>
          <p:nvPr/>
        </p:nvSpPr>
        <p:spPr>
          <a:xfrm>
            <a:off x="-371678" y="-1407103"/>
            <a:ext cx="4250144" cy="4258029"/>
          </a:xfrm>
          <a:custGeom>
            <a:avLst/>
            <a:gdLst/>
            <a:ahLst/>
            <a:cxnLst/>
            <a:rect l="l" t="t" r="r" b="b"/>
            <a:pathLst>
              <a:path w="4250144" h="4258029">
                <a:moveTo>
                  <a:pt x="0" y="0"/>
                </a:moveTo>
                <a:lnTo>
                  <a:pt x="4250144" y="0"/>
                </a:lnTo>
                <a:lnTo>
                  <a:pt x="4250144" y="4258029"/>
                </a:lnTo>
                <a:lnTo>
                  <a:pt x="0" y="42580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2598950" y="6801603"/>
            <a:ext cx="4250144" cy="4258029"/>
          </a:xfrm>
          <a:custGeom>
            <a:avLst/>
            <a:gdLst/>
            <a:ahLst/>
            <a:cxnLst/>
            <a:rect l="l" t="t" r="r" b="b"/>
            <a:pathLst>
              <a:path w="4250144" h="4258029">
                <a:moveTo>
                  <a:pt x="0" y="0"/>
                </a:moveTo>
                <a:lnTo>
                  <a:pt x="4250144" y="0"/>
                </a:lnTo>
                <a:lnTo>
                  <a:pt x="4250144" y="4258028"/>
                </a:lnTo>
                <a:lnTo>
                  <a:pt x="0" y="42580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8205830" y="2186006"/>
            <a:ext cx="6490655" cy="5914987"/>
          </a:xfrm>
          <a:custGeom>
            <a:avLst/>
            <a:gdLst/>
            <a:ahLst/>
            <a:cxnLst/>
            <a:rect l="l" t="t" r="r" b="b"/>
            <a:pathLst>
              <a:path w="6490655" h="5914987">
                <a:moveTo>
                  <a:pt x="0" y="0"/>
                </a:moveTo>
                <a:lnTo>
                  <a:pt x="6490655" y="0"/>
                </a:lnTo>
                <a:lnTo>
                  <a:pt x="6490655" y="5914988"/>
                </a:lnTo>
                <a:lnTo>
                  <a:pt x="0" y="5914988"/>
                </a:lnTo>
                <a:lnTo>
                  <a:pt x="0" y="0"/>
                </a:lnTo>
                <a:close/>
              </a:path>
            </a:pathLst>
          </a:custGeom>
          <a:blipFill>
            <a:blip r:embed="rId3"/>
            <a:stretch>
              <a:fillRect/>
            </a:stretch>
          </a:blipFill>
        </p:spPr>
      </p:sp>
      <p:sp>
        <p:nvSpPr>
          <p:cNvPr id="5" name="TextBox 5"/>
          <p:cNvSpPr txBox="1"/>
          <p:nvPr/>
        </p:nvSpPr>
        <p:spPr>
          <a:xfrm>
            <a:off x="1637438" y="2109806"/>
            <a:ext cx="5292721" cy="649033"/>
          </a:xfrm>
          <a:prstGeom prst="rect">
            <a:avLst/>
          </a:prstGeom>
        </p:spPr>
        <p:txBody>
          <a:bodyPr lIns="0" tIns="0" rIns="0" bIns="0" rtlCol="0" anchor="t">
            <a:spAutoFit/>
          </a:bodyPr>
          <a:lstStyle/>
          <a:p>
            <a:pPr algn="ctr">
              <a:lnSpc>
                <a:spcPts val="5315"/>
              </a:lnSpc>
              <a:spcBef>
                <a:spcPct val="0"/>
              </a:spcBef>
            </a:pPr>
            <a:r>
              <a:rPr lang="en-US" sz="3795">
                <a:solidFill>
                  <a:srgbClr val="FDECCF"/>
                </a:solidFill>
                <a:latin typeface="Lucky Bones" panose="00000800000000000000"/>
              </a:rPr>
              <a:t>Basic Side Step for Men</a:t>
            </a:r>
            <a:endParaRPr lang="en-US" sz="3795">
              <a:solidFill>
                <a:srgbClr val="FDECCF"/>
              </a:solidFill>
              <a:latin typeface="Lucky Bones" panose="00000800000000000000"/>
            </a:endParaRPr>
          </a:p>
        </p:txBody>
      </p:sp>
      <p:sp>
        <p:nvSpPr>
          <p:cNvPr id="6" name="TextBox 6"/>
          <p:cNvSpPr txBox="1"/>
          <p:nvPr/>
        </p:nvSpPr>
        <p:spPr>
          <a:xfrm>
            <a:off x="852347" y="3018357"/>
            <a:ext cx="7191480" cy="4944116"/>
          </a:xfrm>
          <a:prstGeom prst="rect">
            <a:avLst/>
          </a:prstGeom>
        </p:spPr>
        <p:txBody>
          <a:bodyPr lIns="0" tIns="0" rIns="0" bIns="0" rtlCol="0" anchor="t">
            <a:spAutoFit/>
          </a:bodyPr>
          <a:lstStyle/>
          <a:p>
            <a:pPr marL="608330" lvl="1" indent="-304165" algn="just">
              <a:lnSpc>
                <a:spcPts val="3940"/>
              </a:lnSpc>
              <a:buFont typeface="Arial" panose="020B0604020202020204"/>
              <a:buChar char="•"/>
            </a:pPr>
            <a:r>
              <a:rPr lang="en-US" sz="2815">
                <a:solidFill>
                  <a:srgbClr val="FDECCF"/>
                </a:solidFill>
                <a:latin typeface="Lucky Bones" panose="00000800000000000000"/>
              </a:rPr>
              <a:t> </a:t>
            </a:r>
            <a:r>
              <a:rPr lang="en-US" sz="2815">
                <a:solidFill>
                  <a:srgbClr val="FDECCF"/>
                </a:solidFill>
                <a:latin typeface="Lucky Bones" panose="00000800000000000000"/>
              </a:rPr>
              <a:t>Sidestep to the left with your left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Step backward &amp; left with your right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Left foot in place, weight shifts to it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Sidestep to the right with your right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Move your left foot to your right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Sidestep to the right with your right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Step forward &amp; right with your left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Right foot in place, weight shifts to it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Sidestep to the left with your left foot</a:t>
            </a:r>
            <a:endParaRPr lang="en-US" sz="2815">
              <a:solidFill>
                <a:srgbClr val="FDECCF"/>
              </a:solidFill>
              <a:latin typeface="Lucky Bones" panose="00000800000000000000"/>
            </a:endParaRPr>
          </a:p>
          <a:p>
            <a:pPr marL="608330" lvl="1" indent="-304165" algn="just">
              <a:lnSpc>
                <a:spcPts val="3940"/>
              </a:lnSpc>
              <a:buFont typeface="Arial" panose="020B0604020202020204"/>
              <a:buChar char="•"/>
            </a:pPr>
            <a:r>
              <a:rPr lang="en-US" sz="2815">
                <a:solidFill>
                  <a:srgbClr val="FDECCF"/>
                </a:solidFill>
                <a:latin typeface="Lucky Bones" panose="00000800000000000000"/>
              </a:rPr>
              <a:t> Move your right foot to your left foot</a:t>
            </a:r>
            <a:endParaRPr lang="en-US" sz="2815">
              <a:solidFill>
                <a:srgbClr val="FDECCF"/>
              </a:solidFill>
              <a:latin typeface="Lucky Bones" panose="000008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5485</Words>
  <Application>WPS Presentation</Application>
  <PresentationFormat>On-screen Show (4:3)</PresentationFormat>
  <Paragraphs>144</Paragraphs>
  <Slides>23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23</vt:i4>
      </vt:variant>
    </vt:vector>
  </HeadingPairs>
  <TitlesOfParts>
    <vt:vector size="39" baseType="lpstr">
      <vt:lpstr>Arial</vt:lpstr>
      <vt:lpstr>SimSun</vt:lpstr>
      <vt:lpstr>Wingdings</vt:lpstr>
      <vt:lpstr>Genty</vt:lpstr>
      <vt:lpstr>Jorick</vt:lpstr>
      <vt:lpstr>Lucky Bones</vt:lpstr>
      <vt:lpstr>Arial</vt:lpstr>
      <vt:lpstr>Microsoft YaHei</vt:lpstr>
      <vt:lpstr>Arial Unicode MS</vt:lpstr>
      <vt:lpstr>Calibri</vt:lpstr>
      <vt:lpstr>Etna Sans Serif</vt:lpstr>
      <vt:lpstr>Inter</vt:lpstr>
      <vt:lpstr>Poppins Ultra-Bold</vt:lpstr>
      <vt:lpstr>Poppins</vt:lpstr>
      <vt:lpstr>Poppins Ultra-Bold Italics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10 - CHA CHA CHA</dc:title>
  <dc:creator/>
  <cp:lastModifiedBy>Salupado</cp:lastModifiedBy>
  <cp:revision>2</cp:revision>
  <dcterms:created xsi:type="dcterms:W3CDTF">2006-08-16T00:00:00Z</dcterms:created>
  <dcterms:modified xsi:type="dcterms:W3CDTF">2023-08-13T12:10:17Z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C201318672BD4702ACD25C46F292E43E</vt:lpwstr>
  </property>
  <property fmtid="{D5CDD505-2E9C-101B-9397-08002B2CF9AE}" pid="3" name="KSOProductBuildVer">
    <vt:lpwstr>1033-11.2.0.11537</vt:lpwstr>
  </property>
</Properties>
</file>